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2C1_13F33095.xml" ContentType="application/vnd.ms-powerpoint.comments+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4"/>
  </p:sldMasterIdLst>
  <p:notesMasterIdLst>
    <p:notesMasterId r:id="rId42"/>
  </p:notesMasterIdLst>
  <p:handoutMasterIdLst>
    <p:handoutMasterId r:id="rId43"/>
  </p:handoutMasterIdLst>
  <p:sldIdLst>
    <p:sldId id="561" r:id="rId5"/>
    <p:sldId id="655" r:id="rId6"/>
    <p:sldId id="471" r:id="rId7"/>
    <p:sldId id="656" r:id="rId8"/>
    <p:sldId id="691" r:id="rId9"/>
    <p:sldId id="692" r:id="rId10"/>
    <p:sldId id="699" r:id="rId11"/>
    <p:sldId id="693" r:id="rId12"/>
    <p:sldId id="698" r:id="rId13"/>
    <p:sldId id="657" r:id="rId14"/>
    <p:sldId id="658" r:id="rId15"/>
    <p:sldId id="637" r:id="rId16"/>
    <p:sldId id="638" r:id="rId17"/>
    <p:sldId id="659" r:id="rId18"/>
    <p:sldId id="639" r:id="rId19"/>
    <p:sldId id="661" r:id="rId20"/>
    <p:sldId id="643" r:id="rId21"/>
    <p:sldId id="640" r:id="rId22"/>
    <p:sldId id="642" r:id="rId23"/>
    <p:sldId id="667" r:id="rId24"/>
    <p:sldId id="645" r:id="rId25"/>
    <p:sldId id="701" r:id="rId26"/>
    <p:sldId id="702" r:id="rId27"/>
    <p:sldId id="673" r:id="rId28"/>
    <p:sldId id="689" r:id="rId29"/>
    <p:sldId id="687" r:id="rId30"/>
    <p:sldId id="676" r:id="rId31"/>
    <p:sldId id="700" r:id="rId32"/>
    <p:sldId id="671" r:id="rId33"/>
    <p:sldId id="672" r:id="rId34"/>
    <p:sldId id="654" r:id="rId35"/>
    <p:sldId id="706" r:id="rId36"/>
    <p:sldId id="705" r:id="rId37"/>
    <p:sldId id="690" r:id="rId38"/>
    <p:sldId id="677" r:id="rId39"/>
    <p:sldId id="678" r:id="rId40"/>
    <p:sldId id="584" r:id="rId4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userDrawn="1">
          <p15:clr>
            <a:srgbClr val="A4A3A4"/>
          </p15:clr>
        </p15:guide>
        <p15:guide id="2" orient="horz" pos="4110" userDrawn="1">
          <p15:clr>
            <a:srgbClr val="A4A3A4"/>
          </p15:clr>
        </p15:guide>
        <p15:guide id="3" orient="horz" pos="2228" userDrawn="1">
          <p15:clr>
            <a:srgbClr val="A4A3A4"/>
          </p15:clr>
        </p15:guide>
        <p15:guide id="5" orient="horz" pos="3929" userDrawn="1">
          <p15:clr>
            <a:srgbClr val="A4A3A4"/>
          </p15:clr>
        </p15:guide>
        <p15:guide id="6" orient="horz" pos="1389">
          <p15:clr>
            <a:srgbClr val="A4A3A4"/>
          </p15:clr>
        </p15:guide>
        <p15:guide id="7" orient="horz" pos="368" userDrawn="1">
          <p15:clr>
            <a:srgbClr val="A4A3A4"/>
          </p15:clr>
        </p15:guide>
        <p15:guide id="8" orient="horz" pos="1638" userDrawn="1">
          <p15:clr>
            <a:srgbClr val="A4A3A4"/>
          </p15:clr>
        </p15:guide>
        <p15:guide id="9" orient="horz" pos="856">
          <p15:clr>
            <a:srgbClr val="A4A3A4"/>
          </p15:clr>
        </p15:guide>
        <p15:guide id="10" orient="horz" pos="2659" userDrawn="1">
          <p15:clr>
            <a:srgbClr val="A4A3A4"/>
          </p15:clr>
        </p15:guide>
        <p15:guide id="11" pos="317" userDrawn="1">
          <p15:clr>
            <a:srgbClr val="A4A3A4"/>
          </p15:clr>
        </p15:guide>
        <p15:guide id="12" pos="5448">
          <p15:clr>
            <a:srgbClr val="A4A3A4"/>
          </p15:clr>
        </p15:guide>
        <p15:guide id="13" pos="2880" userDrawn="1">
          <p15:clr>
            <a:srgbClr val="A4A3A4"/>
          </p15:clr>
        </p15:guide>
        <p15:guide id="14" pos="2154" userDrawn="1">
          <p15:clr>
            <a:srgbClr val="A4A3A4"/>
          </p15:clr>
        </p15:guide>
        <p15:guide id="15" orient="horz" pos="1253" userDrawn="1">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1CD"/>
    <a:srgbClr val="F9A356"/>
    <a:srgbClr val="EBF1E9"/>
    <a:srgbClr val="FFF4E7"/>
    <a:srgbClr val="F0F0F0"/>
    <a:srgbClr val="FCECE8"/>
    <a:srgbClr val="D2DEEF"/>
    <a:srgbClr val="EAEFF7"/>
    <a:srgbClr val="8869AE"/>
    <a:srgbClr val="60BC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277C7F-EC51-45F2-8373-0FA9C5F53E3A}" v="1" dt="2023-10-20T11:24:57.186"/>
    <p1510:client id="{E0FD5675-B1CF-476B-9FE6-122221EC5AEC}" v="2" dt="2023-10-16T11:45:21.0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291" autoAdjust="0"/>
  </p:normalViewPr>
  <p:slideViewPr>
    <p:cSldViewPr snapToGrid="0" showGuides="1">
      <p:cViewPr varScale="1">
        <p:scale>
          <a:sx n="107" d="100"/>
          <a:sy n="107" d="100"/>
        </p:scale>
        <p:origin x="1332" y="114"/>
      </p:cViewPr>
      <p:guideLst>
        <p:guide orient="horz" pos="2364"/>
        <p:guide orient="horz" pos="4110"/>
        <p:guide orient="horz" pos="2228"/>
        <p:guide orient="horz" pos="3929"/>
        <p:guide orient="horz" pos="1389"/>
        <p:guide orient="horz" pos="368"/>
        <p:guide orient="horz" pos="1638"/>
        <p:guide orient="horz" pos="856"/>
        <p:guide orient="horz" pos="2659"/>
        <p:guide pos="317"/>
        <p:guide pos="5448"/>
        <p:guide pos="2880"/>
        <p:guide pos="2154"/>
        <p:guide orient="horz" pos="1253"/>
      </p:guideLst>
    </p:cSldViewPr>
  </p:slideViewPr>
  <p:notesTextViewPr>
    <p:cViewPr>
      <p:scale>
        <a:sx n="1" d="1"/>
        <a:sy n="1" d="1"/>
      </p:scale>
      <p:origin x="0" y="0"/>
    </p:cViewPr>
  </p:notesTextViewPr>
  <p:sorterViewPr>
    <p:cViewPr>
      <p:scale>
        <a:sx n="75" d="100"/>
        <a:sy n="75" d="100"/>
      </p:scale>
      <p:origin x="0" y="0"/>
    </p:cViewPr>
  </p:sorterViewPr>
  <p:notesViewPr>
    <p:cSldViewPr snapToGrid="0" showGuides="1">
      <p:cViewPr>
        <p:scale>
          <a:sx n="125" d="100"/>
          <a:sy n="125" d="100"/>
        </p:scale>
        <p:origin x="-1980" y="4212"/>
      </p:cViewPr>
      <p:guideLst>
        <p:guide orient="horz" pos="3025"/>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modernComment_2C1_13F33095.xml><?xml version="1.0" encoding="utf-8"?>
<p188:cmLst xmlns:a="http://schemas.openxmlformats.org/drawingml/2006/main" xmlns:r="http://schemas.openxmlformats.org/officeDocument/2006/relationships" xmlns:p188="http://schemas.microsoft.com/office/powerpoint/2018/8/main">
  <p188:cm id="{796AC266-D659-4BBD-ADD0-563908F0E177}" authorId="{00000000-0000-0000-0000-000000000000}" created="2023-09-28T07:24:21.495">
    <ac:deMkLst xmlns:ac="http://schemas.microsoft.com/office/drawing/2013/main/command">
      <pc:docMk xmlns:pc="http://schemas.microsoft.com/office/powerpoint/2013/main/command"/>
      <pc:sldMk xmlns:pc="http://schemas.microsoft.com/office/powerpoint/2013/main/command" cId="334704789" sldId="705"/>
      <ac:picMk id="17" creationId="{857F8A78-36E8-8689-E522-E41D24489B07}"/>
    </ac:deMkLst>
    <p188:txBody>
      <a:bodyPr/>
      <a:lstStyle/>
      <a:p>
        <a:r>
          <a:rPr lang="fr-CH"/>
          <a:t>Why is there 2 tables? </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69920" cy="48006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4143590" y="0"/>
            <a:ext cx="3169920" cy="480060"/>
          </a:xfrm>
          <a:prstGeom prst="rect">
            <a:avLst/>
          </a:prstGeom>
        </p:spPr>
        <p:txBody>
          <a:bodyPr vert="horz" lIns="91440" tIns="45720" rIns="91440" bIns="45720" rtlCol="0"/>
          <a:lstStyle>
            <a:lvl1pPr algn="r">
              <a:defRPr sz="1200"/>
            </a:lvl1pPr>
          </a:lstStyle>
          <a:p>
            <a:fld id="{05C9D1B6-424E-4336-A41D-29F474263B6D}" type="datetime1">
              <a:rPr lang="en-AU" smtClean="0"/>
              <a:t>16/11/2023</a:t>
            </a:fld>
            <a:endParaRPr lang="en-AU"/>
          </a:p>
        </p:txBody>
      </p:sp>
      <p:sp>
        <p:nvSpPr>
          <p:cNvPr id="4" name="Footer Placeholder 3"/>
          <p:cNvSpPr>
            <a:spLocks noGrp="1"/>
          </p:cNvSpPr>
          <p:nvPr>
            <p:ph type="ftr" sz="quarter" idx="2"/>
          </p:nvPr>
        </p:nvSpPr>
        <p:spPr>
          <a:xfrm>
            <a:off x="3" y="9119475"/>
            <a:ext cx="3169920" cy="48006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4143590" y="9119475"/>
            <a:ext cx="3169920" cy="480060"/>
          </a:xfrm>
          <a:prstGeom prst="rect">
            <a:avLst/>
          </a:prstGeom>
        </p:spPr>
        <p:txBody>
          <a:bodyPr vert="horz" lIns="91440" tIns="45720" rIns="91440" bIns="45720" rtlCol="0" anchor="b"/>
          <a:lstStyle>
            <a:lvl1pPr algn="r">
              <a:defRPr sz="1200"/>
            </a:lvl1pPr>
          </a:lstStyle>
          <a:p>
            <a:fld id="{F949D1AD-A2E5-4307-8578-41102CA0F1E9}" type="slidenum">
              <a:rPr lang="en-AU" smtClean="0"/>
              <a:pPr/>
              <a:t>‹#›</a:t>
            </a:fld>
            <a:endParaRPr lang="en-AU"/>
          </a:p>
        </p:txBody>
      </p:sp>
    </p:spTree>
    <p:extLst>
      <p:ext uri="{BB962C8B-B14F-4D97-AF65-F5344CB8AC3E}">
        <p14:creationId xmlns:p14="http://schemas.microsoft.com/office/powerpoint/2010/main" val="264828181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69920" cy="480060"/>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AU"/>
          </a:p>
        </p:txBody>
      </p:sp>
      <p:sp>
        <p:nvSpPr>
          <p:cNvPr id="3" name="Date Placeholder 2"/>
          <p:cNvSpPr>
            <a:spLocks noGrp="1"/>
          </p:cNvSpPr>
          <p:nvPr>
            <p:ph type="dt" idx="1"/>
          </p:nvPr>
        </p:nvSpPr>
        <p:spPr>
          <a:xfrm>
            <a:off x="4143590" y="0"/>
            <a:ext cx="3169920" cy="480060"/>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5A70949-8FC9-428E-B25A-694403224E56}" type="datetime1">
              <a:rPr lang="en-AU" smtClean="0"/>
              <a:t>16/11/2023</a:t>
            </a:fld>
            <a:endParaRPr lang="en-AU"/>
          </a:p>
        </p:txBody>
      </p:sp>
      <p:sp>
        <p:nvSpPr>
          <p:cNvPr id="4" name="Slide Image Placeholder 3"/>
          <p:cNvSpPr>
            <a:spLocks noGrp="1" noRot="1" noChangeAspect="1"/>
          </p:cNvSpPr>
          <p:nvPr>
            <p:ph type="sldImg" idx="2"/>
          </p:nvPr>
        </p:nvSpPr>
        <p:spPr>
          <a:xfrm>
            <a:off x="1257300" y="490538"/>
            <a:ext cx="4800600" cy="36004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521" y="4346949"/>
            <a:ext cx="5852160" cy="45341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3" y="9119475"/>
            <a:ext cx="3169920" cy="48006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AU"/>
          </a:p>
        </p:txBody>
      </p:sp>
      <p:sp>
        <p:nvSpPr>
          <p:cNvPr id="7" name="Slide Number Placeholder 6"/>
          <p:cNvSpPr>
            <a:spLocks noGrp="1"/>
          </p:cNvSpPr>
          <p:nvPr>
            <p:ph type="sldNum" sz="quarter" idx="5"/>
          </p:nvPr>
        </p:nvSpPr>
        <p:spPr>
          <a:xfrm>
            <a:off x="4143590" y="9119475"/>
            <a:ext cx="3169920" cy="48006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B4ED1CF7-524F-44E0-A189-DE865D5A874F}" type="slidenum">
              <a:rPr lang="en-AU" smtClean="0"/>
              <a:pPr/>
              <a:t>‹#›</a:t>
            </a:fld>
            <a:endParaRPr lang="en-AU"/>
          </a:p>
        </p:txBody>
      </p:sp>
    </p:spTree>
    <p:extLst>
      <p:ext uri="{BB962C8B-B14F-4D97-AF65-F5344CB8AC3E}">
        <p14:creationId xmlns:p14="http://schemas.microsoft.com/office/powerpoint/2010/main" val="1030119450"/>
      </p:ext>
    </p:extLst>
  </p:cSld>
  <p:clrMap bg1="lt1" tx1="dk1" bg2="lt2" tx2="dk2" accent1="accent1" accent2="accent2" accent3="accent3" accent4="accent4" accent5="accent5" accent6="accent6" hlink="hlink" folHlink="folHlink"/>
  <p:hf ftr="0" dt="0"/>
  <p:notesStyle>
    <a:lvl1pPr marL="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1pPr>
    <a:lvl2pPr marL="4572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2pPr>
    <a:lvl3pPr marL="9144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3pPr>
    <a:lvl4pPr marL="13716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4pPr>
    <a:lvl5pPr marL="18288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1</a:t>
            </a:fld>
            <a:endParaRPr lang="en-AU" dirty="0"/>
          </a:p>
        </p:txBody>
      </p:sp>
    </p:spTree>
    <p:extLst>
      <p:ext uri="{BB962C8B-B14F-4D97-AF65-F5344CB8AC3E}">
        <p14:creationId xmlns:p14="http://schemas.microsoft.com/office/powerpoint/2010/main" val="3768432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19</a:t>
            </a:fld>
            <a:endParaRPr lang="en-AU" dirty="0"/>
          </a:p>
        </p:txBody>
      </p:sp>
    </p:spTree>
    <p:extLst>
      <p:ext uri="{BB962C8B-B14F-4D97-AF65-F5344CB8AC3E}">
        <p14:creationId xmlns:p14="http://schemas.microsoft.com/office/powerpoint/2010/main" val="50466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20</a:t>
            </a:fld>
            <a:endParaRPr lang="en-AU" dirty="0"/>
          </a:p>
        </p:txBody>
      </p:sp>
    </p:spTree>
    <p:extLst>
      <p:ext uri="{BB962C8B-B14F-4D97-AF65-F5344CB8AC3E}">
        <p14:creationId xmlns:p14="http://schemas.microsoft.com/office/powerpoint/2010/main" val="1221838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21</a:t>
            </a:fld>
            <a:endParaRPr lang="en-AU" dirty="0"/>
          </a:p>
        </p:txBody>
      </p:sp>
    </p:spTree>
    <p:extLst>
      <p:ext uri="{BB962C8B-B14F-4D97-AF65-F5344CB8AC3E}">
        <p14:creationId xmlns:p14="http://schemas.microsoft.com/office/powerpoint/2010/main" val="1239933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22</a:t>
            </a:fld>
            <a:endParaRPr lang="en-AU" dirty="0"/>
          </a:p>
        </p:txBody>
      </p:sp>
    </p:spTree>
    <p:extLst>
      <p:ext uri="{BB962C8B-B14F-4D97-AF65-F5344CB8AC3E}">
        <p14:creationId xmlns:p14="http://schemas.microsoft.com/office/powerpoint/2010/main" val="3858867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31</a:t>
            </a:fld>
            <a:endParaRPr lang="en-AU" dirty="0"/>
          </a:p>
        </p:txBody>
      </p:sp>
    </p:spTree>
    <p:extLst>
      <p:ext uri="{BB962C8B-B14F-4D97-AF65-F5344CB8AC3E}">
        <p14:creationId xmlns:p14="http://schemas.microsoft.com/office/powerpoint/2010/main" val="1790625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AU"/>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37</a:t>
            </a:fld>
            <a:endParaRPr lang="en-AU"/>
          </a:p>
        </p:txBody>
      </p:sp>
    </p:spTree>
    <p:extLst>
      <p:ext uri="{BB962C8B-B14F-4D97-AF65-F5344CB8AC3E}">
        <p14:creationId xmlns:p14="http://schemas.microsoft.com/office/powerpoint/2010/main" val="281072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AU"/>
          </a:p>
        </p:txBody>
      </p:sp>
      <p:sp>
        <p:nvSpPr>
          <p:cNvPr id="5" name="Slide Number Placeholder 4"/>
          <p:cNvSpPr>
            <a:spLocks noGrp="1"/>
          </p:cNvSpPr>
          <p:nvPr>
            <p:ph type="sldNum" sz="quarter" idx="5"/>
          </p:nvPr>
        </p:nvSpPr>
        <p:spPr/>
        <p:txBody>
          <a:bodyPr/>
          <a:lstStyle/>
          <a:p>
            <a:fld id="{B4ED1CF7-524F-44E0-A189-DE865D5A874F}" type="slidenum">
              <a:rPr lang="en-AU" smtClean="0"/>
              <a:pPr/>
              <a:t>3</a:t>
            </a:fld>
            <a:endParaRPr lang="en-AU"/>
          </a:p>
        </p:txBody>
      </p:sp>
    </p:spTree>
    <p:extLst>
      <p:ext uri="{BB962C8B-B14F-4D97-AF65-F5344CB8AC3E}">
        <p14:creationId xmlns:p14="http://schemas.microsoft.com/office/powerpoint/2010/main" val="1258917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AU"/>
          </a:p>
        </p:txBody>
      </p:sp>
      <p:sp>
        <p:nvSpPr>
          <p:cNvPr id="5" name="Slide Number Placeholder 4"/>
          <p:cNvSpPr>
            <a:spLocks noGrp="1"/>
          </p:cNvSpPr>
          <p:nvPr>
            <p:ph type="sldNum" sz="quarter" idx="5"/>
          </p:nvPr>
        </p:nvSpPr>
        <p:spPr/>
        <p:txBody>
          <a:bodyPr/>
          <a:lstStyle/>
          <a:p>
            <a:fld id="{B4ED1CF7-524F-44E0-A189-DE865D5A874F}" type="slidenum">
              <a:rPr lang="en-AU" smtClean="0"/>
              <a:pPr/>
              <a:t>7</a:t>
            </a:fld>
            <a:endParaRPr lang="en-AU"/>
          </a:p>
        </p:txBody>
      </p:sp>
    </p:spTree>
    <p:extLst>
      <p:ext uri="{BB962C8B-B14F-4D97-AF65-F5344CB8AC3E}">
        <p14:creationId xmlns:p14="http://schemas.microsoft.com/office/powerpoint/2010/main" val="63929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12</a:t>
            </a:fld>
            <a:endParaRPr lang="en-AU" dirty="0"/>
          </a:p>
        </p:txBody>
      </p:sp>
    </p:spTree>
    <p:extLst>
      <p:ext uri="{BB962C8B-B14F-4D97-AF65-F5344CB8AC3E}">
        <p14:creationId xmlns:p14="http://schemas.microsoft.com/office/powerpoint/2010/main" val="360255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13</a:t>
            </a:fld>
            <a:endParaRPr lang="en-AU" dirty="0"/>
          </a:p>
        </p:txBody>
      </p:sp>
    </p:spTree>
    <p:extLst>
      <p:ext uri="{BB962C8B-B14F-4D97-AF65-F5344CB8AC3E}">
        <p14:creationId xmlns:p14="http://schemas.microsoft.com/office/powerpoint/2010/main" val="2101931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AU"/>
          </a:p>
        </p:txBody>
      </p:sp>
      <p:sp>
        <p:nvSpPr>
          <p:cNvPr id="5" name="Slide Number Placeholder 4"/>
          <p:cNvSpPr>
            <a:spLocks noGrp="1"/>
          </p:cNvSpPr>
          <p:nvPr>
            <p:ph type="sldNum" sz="quarter" idx="5"/>
          </p:nvPr>
        </p:nvSpPr>
        <p:spPr/>
        <p:txBody>
          <a:bodyPr/>
          <a:lstStyle/>
          <a:p>
            <a:fld id="{B4ED1CF7-524F-44E0-A189-DE865D5A874F}" type="slidenum">
              <a:rPr lang="en-AU" smtClean="0"/>
              <a:pPr/>
              <a:t>14</a:t>
            </a:fld>
            <a:endParaRPr lang="en-AU"/>
          </a:p>
        </p:txBody>
      </p:sp>
    </p:spTree>
    <p:extLst>
      <p:ext uri="{BB962C8B-B14F-4D97-AF65-F5344CB8AC3E}">
        <p14:creationId xmlns:p14="http://schemas.microsoft.com/office/powerpoint/2010/main" val="22368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15</a:t>
            </a:fld>
            <a:endParaRPr lang="en-AU" dirty="0"/>
          </a:p>
        </p:txBody>
      </p:sp>
    </p:spTree>
    <p:extLst>
      <p:ext uri="{BB962C8B-B14F-4D97-AF65-F5344CB8AC3E}">
        <p14:creationId xmlns:p14="http://schemas.microsoft.com/office/powerpoint/2010/main" val="987866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17</a:t>
            </a:fld>
            <a:endParaRPr lang="en-AU" dirty="0"/>
          </a:p>
        </p:txBody>
      </p:sp>
    </p:spTree>
    <p:extLst>
      <p:ext uri="{BB962C8B-B14F-4D97-AF65-F5344CB8AC3E}">
        <p14:creationId xmlns:p14="http://schemas.microsoft.com/office/powerpoint/2010/main" val="2784614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18</a:t>
            </a:fld>
            <a:endParaRPr lang="en-AU" dirty="0"/>
          </a:p>
        </p:txBody>
      </p:sp>
    </p:spTree>
    <p:extLst>
      <p:ext uri="{BB962C8B-B14F-4D97-AF65-F5344CB8AC3E}">
        <p14:creationId xmlns:p14="http://schemas.microsoft.com/office/powerpoint/2010/main" val="2224750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99746" name="Rectangle 2"/>
          <p:cNvSpPr>
            <a:spLocks noChangeArrowheads="1"/>
          </p:cNvSpPr>
          <p:nvPr userDrawn="1"/>
        </p:nvSpPr>
        <p:spPr bwMode="auto">
          <a:xfrm>
            <a:off x="0" y="0"/>
            <a:ext cx="9144000" cy="781050"/>
          </a:xfrm>
          <a:prstGeom prst="rect">
            <a:avLst/>
          </a:prstGeom>
          <a:no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799748" name="Rectangle 4"/>
          <p:cNvSpPr>
            <a:spLocks noGrp="1" noChangeArrowheads="1"/>
          </p:cNvSpPr>
          <p:nvPr>
            <p:ph type="subTitle" sz="quarter" idx="1"/>
          </p:nvPr>
        </p:nvSpPr>
        <p:spPr>
          <a:xfrm>
            <a:off x="1371600" y="3429000"/>
            <a:ext cx="6400800" cy="387798"/>
          </a:xfrm>
        </p:spPr>
        <p:txBody>
          <a:bodyPr/>
          <a:lstStyle>
            <a:lvl1pPr marL="0" indent="0" algn="ctr">
              <a:spcBef>
                <a:spcPct val="0"/>
              </a:spcBef>
              <a:buFontTx/>
              <a:buNone/>
              <a:defRPr sz="1600" b="1">
                <a:solidFill>
                  <a:schemeClr val="hlink"/>
                </a:solidFill>
              </a:defRPr>
            </a:lvl1pPr>
          </a:lstStyle>
          <a:p>
            <a:r>
              <a:rPr lang="en-US" dirty="0"/>
              <a:t>Click to edit Master subtitle style</a:t>
            </a:r>
            <a:endParaRPr lang="en-GB" dirty="0"/>
          </a:p>
        </p:txBody>
      </p:sp>
      <p:sp>
        <p:nvSpPr>
          <p:cNvPr id="799749" name="Line 5"/>
          <p:cNvSpPr>
            <a:spLocks noChangeShapeType="1"/>
          </p:cNvSpPr>
          <p:nvPr/>
        </p:nvSpPr>
        <p:spPr bwMode="auto">
          <a:xfrm>
            <a:off x="0" y="7874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14" name="Line 9"/>
          <p:cNvSpPr>
            <a:spLocks noChangeShapeType="1"/>
          </p:cNvSpPr>
          <p:nvPr userDrawn="1"/>
        </p:nvSpPr>
        <p:spPr bwMode="auto">
          <a:xfrm>
            <a:off x="0" y="65278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2" name="Title 1"/>
          <p:cNvSpPr>
            <a:spLocks noGrp="1"/>
          </p:cNvSpPr>
          <p:nvPr>
            <p:ph type="title"/>
          </p:nvPr>
        </p:nvSpPr>
        <p:spPr>
          <a:xfrm>
            <a:off x="1375045" y="2801040"/>
            <a:ext cx="6388563" cy="584775"/>
          </a:xfrm>
        </p:spPr>
        <p:txBody>
          <a:bodyPr/>
          <a:lstStyle>
            <a:lvl1pPr algn="ctr">
              <a:defRPr sz="3200"/>
            </a:lvl1pPr>
          </a:lstStyle>
          <a:p>
            <a:r>
              <a:rPr lang="en-US" dirty="0"/>
              <a:t>Click to edit Master title style</a:t>
            </a:r>
            <a:endParaRPr lang="en-GB" dirty="0"/>
          </a:p>
        </p:txBody>
      </p:sp>
      <p:sp>
        <p:nvSpPr>
          <p:cNvPr id="6" name="Date Placeholder 5"/>
          <p:cNvSpPr>
            <a:spLocks noGrp="1"/>
          </p:cNvSpPr>
          <p:nvPr>
            <p:ph type="dt" sz="half" idx="10"/>
          </p:nvPr>
        </p:nvSpPr>
        <p:spPr/>
        <p:txBody>
          <a:bodyPr/>
          <a:lstStyle>
            <a:lvl1pPr>
              <a:defRPr/>
            </a:lvl1pPr>
          </a:lstStyle>
          <a:p>
            <a:pPr fontAlgn="base">
              <a:spcBef>
                <a:spcPct val="0"/>
              </a:spcBef>
              <a:spcAft>
                <a:spcPct val="0"/>
              </a:spcAft>
              <a:defRPr/>
            </a:pPr>
            <a:fld id="{DB259E4E-EE90-4FC6-8370-E9DD51242316}" type="datetime1">
              <a:rPr lang="en-US" smtClean="0">
                <a:solidFill>
                  <a:srgbClr val="000000">
                    <a:lumMod val="65000"/>
                    <a:lumOff val="35000"/>
                  </a:srgbClr>
                </a:solidFill>
              </a:rPr>
              <a:t>11/16/2023</a:t>
            </a:fld>
            <a:endParaRPr lang="en-GB" dirty="0">
              <a:solidFill>
                <a:srgbClr val="000000">
                  <a:lumMod val="65000"/>
                  <a:lumOff val="35000"/>
                </a:srgbClr>
              </a:solidFill>
            </a:endParaRPr>
          </a:p>
        </p:txBody>
      </p:sp>
      <p:sp>
        <p:nvSpPr>
          <p:cNvPr id="8" name="Slide Number Placeholder 7"/>
          <p:cNvSpPr>
            <a:spLocks noGrp="1"/>
          </p:cNvSpPr>
          <p:nvPr>
            <p:ph type="sldNum" sz="quarter" idx="12"/>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Tree>
    <p:extLst>
      <p:ext uri="{BB962C8B-B14F-4D97-AF65-F5344CB8AC3E}">
        <p14:creationId xmlns:p14="http://schemas.microsoft.com/office/powerpoint/2010/main" val="3320821069"/>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13" name="Text Placeholder 12"/>
          <p:cNvSpPr>
            <a:spLocks noGrp="1"/>
          </p:cNvSpPr>
          <p:nvPr>
            <p:ph type="body" sz="quarter" idx="13"/>
          </p:nvPr>
        </p:nvSpPr>
        <p:spPr>
          <a:xfrm>
            <a:off x="423065" y="2320776"/>
            <a:ext cx="8254209" cy="1006429"/>
          </a:xfr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fontAlgn="base">
              <a:spcBef>
                <a:spcPct val="35000"/>
              </a:spcBef>
              <a:spcAft>
                <a:spcPct val="0"/>
              </a:spcAft>
              <a:buClr>
                <a:schemeClr val="tx1"/>
              </a:buClr>
              <a:defRPr lang="en-US" smtClean="0">
                <a:solidFill>
                  <a:schemeClr val="tx1"/>
                </a:solidFill>
                <a:latin typeface="+mn-lt"/>
                <a:ea typeface="+mn-ea"/>
                <a:cs typeface="+mn-cs"/>
              </a:defRPr>
            </a:lvl1pPr>
            <a:lvl2pPr algn="l" rtl="0" fontAlgn="base">
              <a:spcBef>
                <a:spcPct val="35000"/>
              </a:spcBef>
              <a:spcAft>
                <a:spcPct val="0"/>
              </a:spcAft>
              <a:buClr>
                <a:schemeClr val="tx1"/>
              </a:buClr>
              <a:defRPr lang="en-US" smtClean="0">
                <a:solidFill>
                  <a:schemeClr val="tx1"/>
                </a:solidFill>
                <a:latin typeface="+mn-lt"/>
                <a:ea typeface="+mn-ea"/>
                <a:cs typeface="+mn-cs"/>
              </a:defRPr>
            </a:lvl2pPr>
            <a:lvl3pPr algn="l" rtl="0" fontAlgn="base">
              <a:spcBef>
                <a:spcPct val="35000"/>
              </a:spcBef>
              <a:spcAft>
                <a:spcPct val="0"/>
              </a:spcAft>
              <a:buClr>
                <a:schemeClr val="tx1"/>
              </a:buClr>
              <a:defRPr lang="en-US" smtClean="0">
                <a:solidFill>
                  <a:schemeClr val="tx1"/>
                </a:solidFill>
                <a:latin typeface="+mn-lt"/>
                <a:ea typeface="+mn-ea"/>
                <a:cs typeface="+mn-cs"/>
              </a:defRPr>
            </a:lvl3pPr>
            <a:lvl4pPr algn="l" rtl="0" fontAlgn="base">
              <a:spcBef>
                <a:spcPct val="35000"/>
              </a:spcBef>
              <a:spcAft>
                <a:spcPct val="0"/>
              </a:spcAft>
              <a:buClr>
                <a:schemeClr val="tx1"/>
              </a:buClr>
              <a:defRPr lang="en-US" smtClean="0">
                <a:solidFill>
                  <a:schemeClr val="tx1"/>
                </a:solidFill>
                <a:latin typeface="+mn-lt"/>
                <a:ea typeface="+mn-ea"/>
                <a:cs typeface="+mn-cs"/>
              </a:defRPr>
            </a:lvl4pPr>
            <a:lvl5pPr algn="l" rtl="0" fontAlgn="base">
              <a:spcBef>
                <a:spcPct val="35000"/>
              </a:spcBef>
              <a:spcAft>
                <a:spcPct val="0"/>
              </a:spcAft>
              <a:buClr>
                <a:schemeClr val="tx1"/>
              </a:buClr>
              <a:defRPr lang="en-GB" dirty="0" smtClean="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4"/>
          </p:nvPr>
        </p:nvSpPr>
        <p:spPr/>
        <p:txBody>
          <a:bodyPr/>
          <a:lstStyle/>
          <a:p>
            <a:pPr fontAlgn="base">
              <a:spcBef>
                <a:spcPct val="0"/>
              </a:spcBef>
              <a:spcAft>
                <a:spcPct val="0"/>
              </a:spcAft>
              <a:defRPr/>
            </a:pPr>
            <a:fld id="{6077869D-64FC-42E8-9049-69509E98BA51}" type="datetime1">
              <a:rPr lang="en-US" smtClean="0">
                <a:solidFill>
                  <a:srgbClr val="000000">
                    <a:lumMod val="65000"/>
                    <a:lumOff val="35000"/>
                  </a:srgbClr>
                </a:solidFill>
              </a:rPr>
              <a:t>11/16/2023</a:t>
            </a:fld>
            <a:endParaRPr lang="en-GB" dirty="0">
              <a:solidFill>
                <a:srgbClr val="000000">
                  <a:lumMod val="65000"/>
                  <a:lumOff val="35000"/>
                </a:srgbClr>
              </a:solidFill>
            </a:endParaRPr>
          </a:p>
        </p:txBody>
      </p:sp>
      <p:sp>
        <p:nvSpPr>
          <p:cNvPr id="7" name="Slide Number Placeholder 6"/>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Tree>
    <p:extLst>
      <p:ext uri="{BB962C8B-B14F-4D97-AF65-F5344CB8AC3E}">
        <p14:creationId xmlns:p14="http://schemas.microsoft.com/office/powerpoint/2010/main" val="2588702844"/>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428625" y="1828800"/>
            <a:ext cx="8220075" cy="365125"/>
          </a:xfrm>
        </p:spPr>
        <p:txBody>
          <a:bodyPr/>
          <a:lstStyle>
            <a:lvl1pPr marL="0" indent="0">
              <a:buNone/>
              <a:defRPr b="1"/>
            </a:lvl1pPr>
          </a:lstStyle>
          <a:p>
            <a:pPr lvl="0"/>
            <a:r>
              <a:rPr lang="en-US" dirty="0"/>
              <a:t>Click to edit Master text styles</a:t>
            </a:r>
            <a:endParaRPr lang="en-GB" dirty="0"/>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13" name="Text Placeholder 12"/>
          <p:cNvSpPr>
            <a:spLocks noGrp="1"/>
          </p:cNvSpPr>
          <p:nvPr>
            <p:ph type="body" sz="quarter" idx="13"/>
          </p:nvPr>
        </p:nvSpPr>
        <p:spPr>
          <a:xfrm>
            <a:off x="423065" y="2320776"/>
            <a:ext cx="8254209" cy="1006429"/>
          </a:xfr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fontAlgn="base">
              <a:spcBef>
                <a:spcPct val="35000"/>
              </a:spcBef>
              <a:spcAft>
                <a:spcPct val="0"/>
              </a:spcAft>
              <a:buClr>
                <a:schemeClr val="tx1"/>
              </a:buClr>
              <a:defRPr lang="en-US" smtClean="0">
                <a:solidFill>
                  <a:schemeClr val="tx1"/>
                </a:solidFill>
                <a:latin typeface="+mn-lt"/>
                <a:ea typeface="+mn-ea"/>
                <a:cs typeface="+mn-cs"/>
              </a:defRPr>
            </a:lvl1pPr>
            <a:lvl2pPr algn="l" rtl="0" fontAlgn="base">
              <a:spcBef>
                <a:spcPct val="35000"/>
              </a:spcBef>
              <a:spcAft>
                <a:spcPct val="0"/>
              </a:spcAft>
              <a:buClr>
                <a:schemeClr val="tx1"/>
              </a:buClr>
              <a:defRPr lang="en-US" smtClean="0">
                <a:solidFill>
                  <a:schemeClr val="tx1"/>
                </a:solidFill>
                <a:latin typeface="+mn-lt"/>
                <a:ea typeface="+mn-ea"/>
                <a:cs typeface="+mn-cs"/>
              </a:defRPr>
            </a:lvl2pPr>
            <a:lvl3pPr algn="l" rtl="0" fontAlgn="base">
              <a:spcBef>
                <a:spcPct val="35000"/>
              </a:spcBef>
              <a:spcAft>
                <a:spcPct val="0"/>
              </a:spcAft>
              <a:buClr>
                <a:schemeClr val="tx1"/>
              </a:buClr>
              <a:defRPr lang="en-US" smtClean="0">
                <a:solidFill>
                  <a:schemeClr val="tx1"/>
                </a:solidFill>
                <a:latin typeface="+mn-lt"/>
                <a:ea typeface="+mn-ea"/>
                <a:cs typeface="+mn-cs"/>
              </a:defRPr>
            </a:lvl3pPr>
            <a:lvl4pPr algn="l" rtl="0" fontAlgn="base">
              <a:spcBef>
                <a:spcPct val="35000"/>
              </a:spcBef>
              <a:spcAft>
                <a:spcPct val="0"/>
              </a:spcAft>
              <a:buClr>
                <a:schemeClr val="tx1"/>
              </a:buClr>
              <a:defRPr lang="en-US" smtClean="0">
                <a:solidFill>
                  <a:schemeClr val="tx1"/>
                </a:solidFill>
                <a:latin typeface="+mn-lt"/>
                <a:ea typeface="+mn-ea"/>
                <a:cs typeface="+mn-cs"/>
              </a:defRPr>
            </a:lvl4pPr>
            <a:lvl5pPr algn="l" rtl="0" fontAlgn="base">
              <a:spcBef>
                <a:spcPct val="35000"/>
              </a:spcBef>
              <a:spcAft>
                <a:spcPct val="0"/>
              </a:spcAft>
              <a:buClr>
                <a:schemeClr val="tx1"/>
              </a:buClr>
              <a:defRPr lang="en-GB"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4"/>
          </p:nvPr>
        </p:nvSpPr>
        <p:spPr/>
        <p:txBody>
          <a:bodyPr/>
          <a:lstStyle/>
          <a:p>
            <a:pPr fontAlgn="base">
              <a:spcBef>
                <a:spcPct val="0"/>
              </a:spcBef>
              <a:spcAft>
                <a:spcPct val="0"/>
              </a:spcAft>
              <a:defRPr/>
            </a:pPr>
            <a:fld id="{08679423-DB13-42F4-9237-5CEC5D7FEF7A}" type="datetime1">
              <a:rPr lang="en-US" smtClean="0">
                <a:solidFill>
                  <a:srgbClr val="000000">
                    <a:lumMod val="65000"/>
                    <a:lumOff val="35000"/>
                  </a:srgbClr>
                </a:solidFill>
              </a:rPr>
              <a:t>11/16/2023</a:t>
            </a:fld>
            <a:endParaRPr lang="en-GB" dirty="0">
              <a:solidFill>
                <a:srgbClr val="000000">
                  <a:lumMod val="65000"/>
                  <a:lumOff val="35000"/>
                </a:srgbClr>
              </a:solidFill>
            </a:endParaRPr>
          </a:p>
        </p:txBody>
      </p:sp>
      <p:sp>
        <p:nvSpPr>
          <p:cNvPr id="7" name="Slide Number Placeholder 6"/>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
        <p:nvSpPr>
          <p:cNvPr id="6" name="Line 5"/>
          <p:cNvSpPr>
            <a:spLocks noChangeShapeType="1"/>
          </p:cNvSpPr>
          <p:nvPr userDrawn="1"/>
        </p:nvSpPr>
        <p:spPr bwMode="auto">
          <a:xfrm>
            <a:off x="520700" y="2204435"/>
            <a:ext cx="8129588" cy="0"/>
          </a:xfrm>
          <a:prstGeom prst="line">
            <a:avLst/>
          </a:prstGeom>
          <a:noFill/>
          <a:ln w="28575">
            <a:solidFill>
              <a:srgbClr val="3668A0"/>
            </a:solidFill>
            <a:round/>
            <a:headEnd/>
            <a:tailEnd type="none" w="lg" len="med"/>
          </a:ln>
          <a:effectLst/>
        </p:spPr>
        <p:txBody>
          <a:bodyPr/>
          <a:lstStyle/>
          <a:p>
            <a:endParaRPr lang="en-GB"/>
          </a:p>
        </p:txBody>
      </p:sp>
    </p:spTree>
    <p:extLst>
      <p:ext uri="{BB962C8B-B14F-4D97-AF65-F5344CB8AC3E}">
        <p14:creationId xmlns:p14="http://schemas.microsoft.com/office/powerpoint/2010/main" val="914531036"/>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4403"/>
          </a:xfrm>
          <a:solidFill>
            <a:schemeClr val="bg1">
              <a:alpha val="70000"/>
            </a:schemeClr>
          </a:solidFill>
        </p:spPr>
        <p:txBody>
          <a:bodyPr lIns="504000" tIns="216000" bIns="144000"/>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pPr fontAlgn="base">
              <a:spcBef>
                <a:spcPct val="0"/>
              </a:spcBef>
              <a:spcAft>
                <a:spcPct val="0"/>
              </a:spcAft>
              <a:defRPr/>
            </a:pPr>
            <a:r>
              <a:rPr lang="en-GB" b="1"/>
              <a:t> Slide </a:t>
            </a:r>
            <a:fld id="{DD40D7FE-4A1C-4A14-8D76-23A33224EFB9}" type="slidenum">
              <a:rPr lang="en-GB" b="1" smtClean="0"/>
              <a:pPr fontAlgn="base">
                <a:spcBef>
                  <a:spcPct val="0"/>
                </a:spcBef>
                <a:spcAft>
                  <a:spcPct val="0"/>
                </a:spcAft>
                <a:defRPr/>
              </a:pPr>
              <a:t>‹#›</a:t>
            </a:fld>
            <a:endParaRPr lang="en-GB" b="1"/>
          </a:p>
        </p:txBody>
      </p:sp>
      <p:sp>
        <p:nvSpPr>
          <p:cNvPr id="4" name="Date Placeholder 3"/>
          <p:cNvSpPr>
            <a:spLocks noGrp="1"/>
          </p:cNvSpPr>
          <p:nvPr>
            <p:ph type="dt" sz="half" idx="11"/>
          </p:nvPr>
        </p:nvSpPr>
        <p:spPr/>
        <p:txBody>
          <a:bodyPr/>
          <a:lstStyle>
            <a:lvl1pPr>
              <a:defRPr>
                <a:solidFill>
                  <a:schemeClr val="tx1"/>
                </a:solidFill>
              </a:defRPr>
            </a:lvl1pPr>
          </a:lstStyle>
          <a:p>
            <a:pPr fontAlgn="base">
              <a:spcBef>
                <a:spcPct val="0"/>
              </a:spcBef>
              <a:spcAft>
                <a:spcPct val="0"/>
              </a:spcAft>
              <a:defRPr/>
            </a:pPr>
            <a:fld id="{8AA6FE4B-F232-46AC-B80F-D1E609994549}" type="datetime1">
              <a:rPr lang="en-US" smtClean="0"/>
              <a:t>11/16/2023</a:t>
            </a:fld>
            <a:endParaRPr lang="en-GB"/>
          </a:p>
        </p:txBody>
      </p:sp>
    </p:spTree>
    <p:extLst>
      <p:ext uri="{BB962C8B-B14F-4D97-AF65-F5344CB8AC3E}">
        <p14:creationId xmlns:p14="http://schemas.microsoft.com/office/powerpoint/2010/main" val="56652019"/>
      </p:ext>
    </p:extLst>
  </p:cSld>
  <p:clrMapOvr>
    <a:overrideClrMapping bg1="dk1" tx1="lt1" bg2="dk2" tx2="lt2" accent1="accent1" accent2="accent2" accent3="accent3" accent4="accent4" accent5="accent5" accent6="accent6" hlink="hlink" folHlink="folHlink"/>
  </p:clrMapOvr>
  <p:transition>
    <p:randomBa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userDrawn="1"/>
        </p:nvSpPr>
        <p:spPr>
          <a:xfrm>
            <a:off x="7628469" y="238729"/>
            <a:ext cx="1096775" cy="461665"/>
          </a:xfrm>
          <a:prstGeom prst="rect">
            <a:avLst/>
          </a:prstGeom>
          <a:noFill/>
        </p:spPr>
        <p:txBody>
          <a:bodyPr wrap="none" rtlCol="0">
            <a:spAutoFit/>
          </a:bodyPr>
          <a:lstStyle/>
          <a:p>
            <a:r>
              <a:rPr lang="en-US" sz="2400" b="0" dirty="0">
                <a:solidFill>
                  <a:srgbClr val="026CB6"/>
                </a:solidFill>
                <a:latin typeface="Avenir LT 55 Roman" pitchFamily="34" charset="0"/>
              </a:rPr>
              <a:t>OCHA</a:t>
            </a:r>
            <a:endParaRPr lang="en-GB" sz="2400" b="0" dirty="0">
              <a:solidFill>
                <a:srgbClr val="026CB6"/>
              </a:solidFill>
              <a:latin typeface="Avenir LT 55 Roman" pitchFamily="34" charset="0"/>
            </a:endParaRPr>
          </a:p>
        </p:txBody>
      </p:sp>
      <p:sp>
        <p:nvSpPr>
          <p:cNvPr id="798727" name="Line 7"/>
          <p:cNvSpPr>
            <a:spLocks noChangeShapeType="1"/>
          </p:cNvSpPr>
          <p:nvPr/>
        </p:nvSpPr>
        <p:spPr bwMode="auto">
          <a:xfrm>
            <a:off x="0" y="7874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798732" name="Rectangle 12"/>
          <p:cNvSpPr>
            <a:spLocks noGrp="1" noChangeArrowheads="1"/>
          </p:cNvSpPr>
          <p:nvPr>
            <p:ph type="title"/>
          </p:nvPr>
        </p:nvSpPr>
        <p:spPr bwMode="auto">
          <a:xfrm>
            <a:off x="417513" y="963613"/>
            <a:ext cx="8231187" cy="519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GB" dirty="0"/>
              <a:t>Heading 1</a:t>
            </a:r>
          </a:p>
        </p:txBody>
      </p:sp>
      <p:sp>
        <p:nvSpPr>
          <p:cNvPr id="798733" name="Rectangle 13"/>
          <p:cNvSpPr>
            <a:spLocks noGrp="1" noChangeArrowheads="1"/>
          </p:cNvSpPr>
          <p:nvPr>
            <p:ph type="body" idx="1"/>
          </p:nvPr>
        </p:nvSpPr>
        <p:spPr bwMode="auto">
          <a:xfrm>
            <a:off x="422275" y="2320925"/>
            <a:ext cx="8226425" cy="998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GB" dirty="0"/>
              <a:t>Click to edit Master text styles</a:t>
            </a:r>
          </a:p>
          <a:p>
            <a:pPr lvl="1"/>
            <a:r>
              <a:rPr lang="en-GB" dirty="0"/>
              <a:t>Second level</a:t>
            </a:r>
          </a:p>
          <a:p>
            <a:pPr lvl="2"/>
            <a:r>
              <a:rPr lang="en-GB" dirty="0"/>
              <a:t>Third Level</a:t>
            </a:r>
          </a:p>
        </p:txBody>
      </p:sp>
      <p:sp>
        <p:nvSpPr>
          <p:cNvPr id="13" name="Line 9"/>
          <p:cNvSpPr>
            <a:spLocks noChangeShapeType="1"/>
          </p:cNvSpPr>
          <p:nvPr/>
        </p:nvSpPr>
        <p:spPr bwMode="auto">
          <a:xfrm>
            <a:off x="0" y="65278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14" name="Rectangle 4"/>
          <p:cNvSpPr>
            <a:spLocks noGrp="1" noChangeArrowheads="1"/>
          </p:cNvSpPr>
          <p:nvPr>
            <p:ph type="sldNum" sz="quarter" idx="4"/>
          </p:nvPr>
        </p:nvSpPr>
        <p:spPr bwMode="auto">
          <a:xfrm>
            <a:off x="7569200" y="6527800"/>
            <a:ext cx="1165225" cy="333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100">
                <a:solidFill>
                  <a:schemeClr val="tx1">
                    <a:lumMod val="65000"/>
                    <a:lumOff val="35000"/>
                  </a:schemeClr>
                </a:solidFill>
              </a:defRPr>
            </a:lvl1p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
        <p:nvSpPr>
          <p:cNvPr id="16" name="Date Placeholder 8"/>
          <p:cNvSpPr>
            <a:spLocks noGrp="1" noChangeArrowheads="1"/>
          </p:cNvSpPr>
          <p:nvPr>
            <p:ph type="dt" sz="half" idx="2"/>
          </p:nvPr>
        </p:nvSpPr>
        <p:spPr bwMode="auto">
          <a:xfrm>
            <a:off x="428625" y="6565900"/>
            <a:ext cx="1296988"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spAutoFit/>
          </a:bodyPr>
          <a:lstStyle>
            <a:lvl1pPr>
              <a:defRPr sz="1100" b="0">
                <a:solidFill>
                  <a:schemeClr val="tx1">
                    <a:lumMod val="65000"/>
                    <a:lumOff val="35000"/>
                  </a:schemeClr>
                </a:solidFill>
              </a:defRPr>
            </a:lvl1pPr>
          </a:lstStyle>
          <a:p>
            <a:pPr fontAlgn="base">
              <a:spcBef>
                <a:spcPct val="0"/>
              </a:spcBef>
              <a:spcAft>
                <a:spcPct val="0"/>
              </a:spcAft>
              <a:defRPr/>
            </a:pPr>
            <a:fld id="{A9DD7EF9-315C-4CD9-933D-B5CE624D8AE6}" type="datetime1">
              <a:rPr lang="en-US" smtClean="0">
                <a:solidFill>
                  <a:srgbClr val="000000">
                    <a:lumMod val="65000"/>
                    <a:lumOff val="35000"/>
                  </a:srgbClr>
                </a:solidFill>
              </a:rPr>
              <a:t>11/16/2023</a:t>
            </a:fld>
            <a:endParaRPr lang="en-GB" dirty="0">
              <a:solidFill>
                <a:srgbClr val="000000">
                  <a:lumMod val="65000"/>
                  <a:lumOff val="35000"/>
                </a:srgbClr>
              </a:solidFill>
            </a:endParaRPr>
          </a:p>
        </p:txBody>
      </p:sp>
      <p:grpSp>
        <p:nvGrpSpPr>
          <p:cNvPr id="3" name="Group 4"/>
          <p:cNvGrpSpPr>
            <a:grpSpLocks noChangeAspect="1"/>
          </p:cNvGrpSpPr>
          <p:nvPr userDrawn="1"/>
        </p:nvGrpSpPr>
        <p:grpSpPr bwMode="auto">
          <a:xfrm>
            <a:off x="7132637" y="273050"/>
            <a:ext cx="481013" cy="403225"/>
            <a:chOff x="4403" y="172"/>
            <a:chExt cx="303" cy="254"/>
          </a:xfrm>
          <a:solidFill>
            <a:srgbClr val="026CB6"/>
          </a:solidFill>
        </p:grpSpPr>
        <p:sp>
          <p:nvSpPr>
            <p:cNvPr id="5" name="Freeform 5"/>
            <p:cNvSpPr>
              <a:spLocks noEditPoints="1"/>
            </p:cNvSpPr>
            <p:nvPr userDrawn="1"/>
          </p:nvSpPr>
          <p:spPr bwMode="auto">
            <a:xfrm>
              <a:off x="4439" y="172"/>
              <a:ext cx="224" cy="219"/>
            </a:xfrm>
            <a:custGeom>
              <a:avLst/>
              <a:gdLst>
                <a:gd name="T0" fmla="*/ 638 w 1226"/>
                <a:gd name="T1" fmla="*/ 28 h 1198"/>
                <a:gd name="T2" fmla="*/ 905 w 1226"/>
                <a:gd name="T3" fmla="*/ 182 h 1198"/>
                <a:gd name="T4" fmla="*/ 242 w 1226"/>
                <a:gd name="T5" fmla="*/ 182 h 1198"/>
                <a:gd name="T6" fmla="*/ 663 w 1226"/>
                <a:gd name="T7" fmla="*/ 93 h 1198"/>
                <a:gd name="T8" fmla="*/ 638 w 1226"/>
                <a:gd name="T9" fmla="*/ 233 h 1198"/>
                <a:gd name="T10" fmla="*/ 865 w 1226"/>
                <a:gd name="T11" fmla="*/ 306 h 1198"/>
                <a:gd name="T12" fmla="*/ 948 w 1226"/>
                <a:gd name="T13" fmla="*/ 424 h 1198"/>
                <a:gd name="T14" fmla="*/ 951 w 1226"/>
                <a:gd name="T15" fmla="*/ 522 h 1198"/>
                <a:gd name="T16" fmla="*/ 1002 w 1226"/>
                <a:gd name="T17" fmla="*/ 408 h 1198"/>
                <a:gd name="T18" fmla="*/ 834 w 1226"/>
                <a:gd name="T19" fmla="*/ 219 h 1198"/>
                <a:gd name="T20" fmla="*/ 899 w 1226"/>
                <a:gd name="T21" fmla="*/ 147 h 1198"/>
                <a:gd name="T22" fmla="*/ 1023 w 1226"/>
                <a:gd name="T23" fmla="*/ 198 h 1198"/>
                <a:gd name="T24" fmla="*/ 1180 w 1226"/>
                <a:gd name="T25" fmla="*/ 565 h 1198"/>
                <a:gd name="T26" fmla="*/ 286 w 1226"/>
                <a:gd name="T27" fmla="*/ 266 h 1198"/>
                <a:gd name="T28" fmla="*/ 607 w 1226"/>
                <a:gd name="T29" fmla="*/ 347 h 1198"/>
                <a:gd name="T30" fmla="*/ 842 w 1226"/>
                <a:gd name="T31" fmla="*/ 344 h 1198"/>
                <a:gd name="T32" fmla="*/ 277 w 1226"/>
                <a:gd name="T33" fmla="*/ 571 h 1198"/>
                <a:gd name="T34" fmla="*/ 816 w 1226"/>
                <a:gd name="T35" fmla="*/ 439 h 1198"/>
                <a:gd name="T36" fmla="*/ 939 w 1226"/>
                <a:gd name="T37" fmla="*/ 504 h 1198"/>
                <a:gd name="T38" fmla="*/ 334 w 1226"/>
                <a:gd name="T39" fmla="*/ 553 h 1198"/>
                <a:gd name="T40" fmla="*/ 638 w 1226"/>
                <a:gd name="T41" fmla="*/ 376 h 1198"/>
                <a:gd name="T42" fmla="*/ 709 w 1226"/>
                <a:gd name="T43" fmla="*/ 483 h 1198"/>
                <a:gd name="T44" fmla="*/ 512 w 1226"/>
                <a:gd name="T45" fmla="*/ 452 h 1198"/>
                <a:gd name="T46" fmla="*/ 611 w 1226"/>
                <a:gd name="T47" fmla="*/ 442 h 1198"/>
                <a:gd name="T48" fmla="*/ 547 w 1226"/>
                <a:gd name="T49" fmla="*/ 597 h 1198"/>
                <a:gd name="T50" fmla="*/ 540 w 1226"/>
                <a:gd name="T51" fmla="*/ 608 h 1198"/>
                <a:gd name="T52" fmla="*/ 548 w 1226"/>
                <a:gd name="T53" fmla="*/ 641 h 1198"/>
                <a:gd name="T54" fmla="*/ 647 w 1226"/>
                <a:gd name="T55" fmla="*/ 658 h 1198"/>
                <a:gd name="T56" fmla="*/ 636 w 1226"/>
                <a:gd name="T57" fmla="*/ 513 h 1198"/>
                <a:gd name="T58" fmla="*/ 329 w 1226"/>
                <a:gd name="T59" fmla="*/ 624 h 1198"/>
                <a:gd name="T60" fmla="*/ 444 w 1226"/>
                <a:gd name="T61" fmla="*/ 742 h 1198"/>
                <a:gd name="T62" fmla="*/ 369 w 1226"/>
                <a:gd name="T63" fmla="*/ 627 h 1198"/>
                <a:gd name="T64" fmla="*/ 914 w 1226"/>
                <a:gd name="T65" fmla="*/ 567 h 1198"/>
                <a:gd name="T66" fmla="*/ 1089 w 1226"/>
                <a:gd name="T67" fmla="*/ 596 h 1198"/>
                <a:gd name="T68" fmla="*/ 1094 w 1226"/>
                <a:gd name="T69" fmla="*/ 599 h 1198"/>
                <a:gd name="T70" fmla="*/ 913 w 1226"/>
                <a:gd name="T71" fmla="*/ 836 h 1198"/>
                <a:gd name="T72" fmla="*/ 306 w 1226"/>
                <a:gd name="T73" fmla="*/ 605 h 1198"/>
                <a:gd name="T74" fmla="*/ 144 w 1226"/>
                <a:gd name="T75" fmla="*/ 856 h 1198"/>
                <a:gd name="T76" fmla="*/ 190 w 1226"/>
                <a:gd name="T77" fmla="*/ 820 h 1198"/>
                <a:gd name="T78" fmla="*/ 133 w 1226"/>
                <a:gd name="T79" fmla="*/ 705 h 1198"/>
                <a:gd name="T80" fmla="*/ 162 w 1226"/>
                <a:gd name="T81" fmla="*/ 599 h 1198"/>
                <a:gd name="T82" fmla="*/ 235 w 1226"/>
                <a:gd name="T83" fmla="*/ 649 h 1198"/>
                <a:gd name="T84" fmla="*/ 484 w 1226"/>
                <a:gd name="T85" fmla="*/ 659 h 1198"/>
                <a:gd name="T86" fmla="*/ 503 w 1226"/>
                <a:gd name="T87" fmla="*/ 676 h 1198"/>
                <a:gd name="T88" fmla="*/ 753 w 1226"/>
                <a:gd name="T89" fmla="*/ 678 h 1198"/>
                <a:gd name="T90" fmla="*/ 823 w 1226"/>
                <a:gd name="T91" fmla="*/ 718 h 1198"/>
                <a:gd name="T92" fmla="*/ 821 w 1226"/>
                <a:gd name="T93" fmla="*/ 799 h 1198"/>
                <a:gd name="T94" fmla="*/ 889 w 1226"/>
                <a:gd name="T95" fmla="*/ 767 h 1198"/>
                <a:gd name="T96" fmla="*/ 609 w 1226"/>
                <a:gd name="T97" fmla="*/ 735 h 1198"/>
                <a:gd name="T98" fmla="*/ 711 w 1226"/>
                <a:gd name="T99" fmla="*/ 733 h 1198"/>
                <a:gd name="T100" fmla="*/ 657 w 1226"/>
                <a:gd name="T101" fmla="*/ 762 h 1198"/>
                <a:gd name="T102" fmla="*/ 697 w 1226"/>
                <a:gd name="T103" fmla="*/ 809 h 1198"/>
                <a:gd name="T104" fmla="*/ 537 w 1226"/>
                <a:gd name="T105" fmla="*/ 854 h 1198"/>
                <a:gd name="T106" fmla="*/ 885 w 1226"/>
                <a:gd name="T107" fmla="*/ 894 h 1198"/>
                <a:gd name="T108" fmla="*/ 401 w 1226"/>
                <a:gd name="T109" fmla="*/ 854 h 1198"/>
                <a:gd name="T110" fmla="*/ 398 w 1226"/>
                <a:gd name="T111" fmla="*/ 897 h 1198"/>
                <a:gd name="T112" fmla="*/ 948 w 1226"/>
                <a:gd name="T113" fmla="*/ 923 h 1198"/>
                <a:gd name="T114" fmla="*/ 640 w 1226"/>
                <a:gd name="T115" fmla="*/ 1138 h 1198"/>
                <a:gd name="T116" fmla="*/ 606 w 1226"/>
                <a:gd name="T117" fmla="*/ 1131 h 1198"/>
                <a:gd name="T118" fmla="*/ 697 w 1226"/>
                <a:gd name="T119" fmla="*/ 1003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6" h="1198">
                  <a:moveTo>
                    <a:pt x="1148" y="331"/>
                  </a:moveTo>
                  <a:cubicBezTo>
                    <a:pt x="1209" y="447"/>
                    <a:pt x="1226" y="607"/>
                    <a:pt x="1187" y="738"/>
                  </a:cubicBezTo>
                  <a:cubicBezTo>
                    <a:pt x="1147" y="893"/>
                    <a:pt x="1016" y="1050"/>
                    <a:pt x="865" y="1114"/>
                  </a:cubicBezTo>
                  <a:cubicBezTo>
                    <a:pt x="693" y="1198"/>
                    <a:pt x="451" y="1177"/>
                    <a:pt x="298" y="1067"/>
                  </a:cubicBezTo>
                  <a:cubicBezTo>
                    <a:pt x="86" y="922"/>
                    <a:pt x="0" y="672"/>
                    <a:pt x="64" y="425"/>
                  </a:cubicBezTo>
                  <a:cubicBezTo>
                    <a:pt x="102" y="278"/>
                    <a:pt x="219" y="130"/>
                    <a:pt x="362" y="62"/>
                  </a:cubicBezTo>
                  <a:cubicBezTo>
                    <a:pt x="442" y="22"/>
                    <a:pt x="530" y="1"/>
                    <a:pt x="626" y="0"/>
                  </a:cubicBezTo>
                  <a:cubicBezTo>
                    <a:pt x="845" y="0"/>
                    <a:pt x="1053" y="128"/>
                    <a:pt x="1148" y="331"/>
                  </a:cubicBezTo>
                  <a:close/>
                  <a:moveTo>
                    <a:pt x="638" y="28"/>
                  </a:moveTo>
                  <a:cubicBezTo>
                    <a:pt x="641" y="51"/>
                    <a:pt x="640" y="82"/>
                    <a:pt x="638" y="108"/>
                  </a:cubicBezTo>
                  <a:cubicBezTo>
                    <a:pt x="638" y="105"/>
                    <a:pt x="640" y="103"/>
                    <a:pt x="641" y="101"/>
                  </a:cubicBezTo>
                  <a:cubicBezTo>
                    <a:pt x="645" y="99"/>
                    <a:pt x="649" y="102"/>
                    <a:pt x="650" y="105"/>
                  </a:cubicBezTo>
                  <a:cubicBezTo>
                    <a:pt x="651" y="109"/>
                    <a:pt x="652" y="116"/>
                    <a:pt x="649" y="118"/>
                  </a:cubicBezTo>
                  <a:cubicBezTo>
                    <a:pt x="652" y="119"/>
                    <a:pt x="654" y="116"/>
                    <a:pt x="657" y="116"/>
                  </a:cubicBezTo>
                  <a:cubicBezTo>
                    <a:pt x="724" y="121"/>
                    <a:pt x="785" y="141"/>
                    <a:pt x="840" y="172"/>
                  </a:cubicBezTo>
                  <a:cubicBezTo>
                    <a:pt x="840" y="171"/>
                    <a:pt x="840" y="171"/>
                    <a:pt x="840" y="171"/>
                  </a:cubicBezTo>
                  <a:cubicBezTo>
                    <a:pt x="851" y="165"/>
                    <a:pt x="866" y="158"/>
                    <a:pt x="878" y="168"/>
                  </a:cubicBezTo>
                  <a:cubicBezTo>
                    <a:pt x="891" y="162"/>
                    <a:pt x="894" y="180"/>
                    <a:pt x="905" y="182"/>
                  </a:cubicBezTo>
                  <a:cubicBezTo>
                    <a:pt x="919" y="190"/>
                    <a:pt x="934" y="205"/>
                    <a:pt x="936" y="221"/>
                  </a:cubicBezTo>
                  <a:cubicBezTo>
                    <a:pt x="939" y="226"/>
                    <a:pt x="947" y="230"/>
                    <a:pt x="948" y="235"/>
                  </a:cubicBezTo>
                  <a:cubicBezTo>
                    <a:pt x="957" y="215"/>
                    <a:pt x="976" y="202"/>
                    <a:pt x="992" y="184"/>
                  </a:cubicBezTo>
                  <a:cubicBezTo>
                    <a:pt x="1002" y="180"/>
                    <a:pt x="1002" y="180"/>
                    <a:pt x="1002" y="180"/>
                  </a:cubicBezTo>
                  <a:cubicBezTo>
                    <a:pt x="914" y="97"/>
                    <a:pt x="810" y="51"/>
                    <a:pt x="694" y="35"/>
                  </a:cubicBezTo>
                  <a:cubicBezTo>
                    <a:pt x="676" y="32"/>
                    <a:pt x="655" y="33"/>
                    <a:pt x="638" y="28"/>
                  </a:cubicBezTo>
                  <a:close/>
                  <a:moveTo>
                    <a:pt x="605" y="31"/>
                  </a:moveTo>
                  <a:cubicBezTo>
                    <a:pt x="489" y="35"/>
                    <a:pt x="385" y="75"/>
                    <a:pt x="293" y="141"/>
                  </a:cubicBezTo>
                  <a:cubicBezTo>
                    <a:pt x="275" y="153"/>
                    <a:pt x="260" y="172"/>
                    <a:pt x="242" y="182"/>
                  </a:cubicBezTo>
                  <a:cubicBezTo>
                    <a:pt x="244" y="182"/>
                    <a:pt x="244" y="182"/>
                    <a:pt x="244" y="182"/>
                  </a:cubicBezTo>
                  <a:cubicBezTo>
                    <a:pt x="267" y="199"/>
                    <a:pt x="289" y="223"/>
                    <a:pt x="309" y="244"/>
                  </a:cubicBezTo>
                  <a:cubicBezTo>
                    <a:pt x="310" y="240"/>
                    <a:pt x="310" y="240"/>
                    <a:pt x="310" y="240"/>
                  </a:cubicBezTo>
                  <a:cubicBezTo>
                    <a:pt x="395" y="163"/>
                    <a:pt x="493" y="121"/>
                    <a:pt x="606" y="115"/>
                  </a:cubicBezTo>
                  <a:cubicBezTo>
                    <a:pt x="604" y="109"/>
                    <a:pt x="604" y="109"/>
                    <a:pt x="604" y="109"/>
                  </a:cubicBezTo>
                  <a:cubicBezTo>
                    <a:pt x="603" y="39"/>
                    <a:pt x="603" y="39"/>
                    <a:pt x="603" y="39"/>
                  </a:cubicBezTo>
                  <a:lnTo>
                    <a:pt x="605" y="31"/>
                  </a:lnTo>
                  <a:close/>
                  <a:moveTo>
                    <a:pt x="705" y="75"/>
                  </a:moveTo>
                  <a:cubicBezTo>
                    <a:pt x="663" y="93"/>
                    <a:pt x="663" y="93"/>
                    <a:pt x="663" y="93"/>
                  </a:cubicBezTo>
                  <a:cubicBezTo>
                    <a:pt x="659" y="91"/>
                    <a:pt x="653" y="89"/>
                    <a:pt x="650" y="94"/>
                  </a:cubicBezTo>
                  <a:cubicBezTo>
                    <a:pt x="649" y="95"/>
                    <a:pt x="650" y="98"/>
                    <a:pt x="651" y="99"/>
                  </a:cubicBezTo>
                  <a:cubicBezTo>
                    <a:pt x="666" y="119"/>
                    <a:pt x="693" y="108"/>
                    <a:pt x="712" y="104"/>
                  </a:cubicBezTo>
                  <a:cubicBezTo>
                    <a:pt x="726" y="110"/>
                    <a:pt x="739" y="103"/>
                    <a:pt x="750" y="94"/>
                  </a:cubicBezTo>
                  <a:cubicBezTo>
                    <a:pt x="750" y="92"/>
                    <a:pt x="750" y="92"/>
                    <a:pt x="750" y="92"/>
                  </a:cubicBezTo>
                  <a:cubicBezTo>
                    <a:pt x="740" y="78"/>
                    <a:pt x="721" y="76"/>
                    <a:pt x="705" y="75"/>
                  </a:cubicBezTo>
                  <a:close/>
                  <a:moveTo>
                    <a:pt x="637" y="146"/>
                  </a:moveTo>
                  <a:cubicBezTo>
                    <a:pt x="640" y="152"/>
                    <a:pt x="640" y="152"/>
                    <a:pt x="640" y="152"/>
                  </a:cubicBezTo>
                  <a:cubicBezTo>
                    <a:pt x="639" y="179"/>
                    <a:pt x="641" y="207"/>
                    <a:pt x="638" y="233"/>
                  </a:cubicBezTo>
                  <a:cubicBezTo>
                    <a:pt x="649" y="229"/>
                    <a:pt x="661" y="233"/>
                    <a:pt x="672" y="234"/>
                  </a:cubicBezTo>
                  <a:cubicBezTo>
                    <a:pt x="729" y="243"/>
                    <a:pt x="782" y="261"/>
                    <a:pt x="828" y="296"/>
                  </a:cubicBezTo>
                  <a:cubicBezTo>
                    <a:pt x="822" y="291"/>
                    <a:pt x="816" y="284"/>
                    <a:pt x="814" y="275"/>
                  </a:cubicBezTo>
                  <a:cubicBezTo>
                    <a:pt x="815" y="274"/>
                    <a:pt x="816" y="274"/>
                    <a:pt x="818" y="274"/>
                  </a:cubicBezTo>
                  <a:cubicBezTo>
                    <a:pt x="818" y="265"/>
                    <a:pt x="809" y="261"/>
                    <a:pt x="807" y="253"/>
                  </a:cubicBezTo>
                  <a:cubicBezTo>
                    <a:pt x="809" y="251"/>
                    <a:pt x="811" y="249"/>
                    <a:pt x="814" y="250"/>
                  </a:cubicBezTo>
                  <a:cubicBezTo>
                    <a:pt x="824" y="259"/>
                    <a:pt x="832" y="269"/>
                    <a:pt x="839" y="280"/>
                  </a:cubicBezTo>
                  <a:cubicBezTo>
                    <a:pt x="846" y="277"/>
                    <a:pt x="851" y="281"/>
                    <a:pt x="856" y="285"/>
                  </a:cubicBezTo>
                  <a:cubicBezTo>
                    <a:pt x="864" y="290"/>
                    <a:pt x="859" y="300"/>
                    <a:pt x="865" y="306"/>
                  </a:cubicBezTo>
                  <a:cubicBezTo>
                    <a:pt x="866" y="323"/>
                    <a:pt x="887" y="333"/>
                    <a:pt x="886" y="350"/>
                  </a:cubicBezTo>
                  <a:cubicBezTo>
                    <a:pt x="886" y="354"/>
                    <a:pt x="891" y="351"/>
                    <a:pt x="893" y="353"/>
                  </a:cubicBezTo>
                  <a:cubicBezTo>
                    <a:pt x="910" y="374"/>
                    <a:pt x="910" y="374"/>
                    <a:pt x="910" y="374"/>
                  </a:cubicBezTo>
                  <a:cubicBezTo>
                    <a:pt x="907" y="378"/>
                    <a:pt x="910" y="383"/>
                    <a:pt x="913" y="386"/>
                  </a:cubicBezTo>
                  <a:cubicBezTo>
                    <a:pt x="921" y="390"/>
                    <a:pt x="925" y="380"/>
                    <a:pt x="933" y="381"/>
                  </a:cubicBezTo>
                  <a:cubicBezTo>
                    <a:pt x="945" y="388"/>
                    <a:pt x="931" y="395"/>
                    <a:pt x="933" y="402"/>
                  </a:cubicBezTo>
                  <a:cubicBezTo>
                    <a:pt x="937" y="402"/>
                    <a:pt x="943" y="399"/>
                    <a:pt x="946" y="403"/>
                  </a:cubicBezTo>
                  <a:cubicBezTo>
                    <a:pt x="947" y="409"/>
                    <a:pt x="941" y="413"/>
                    <a:pt x="938" y="418"/>
                  </a:cubicBezTo>
                  <a:cubicBezTo>
                    <a:pt x="938" y="424"/>
                    <a:pt x="943" y="422"/>
                    <a:pt x="948" y="424"/>
                  </a:cubicBezTo>
                  <a:cubicBezTo>
                    <a:pt x="953" y="424"/>
                    <a:pt x="956" y="430"/>
                    <a:pt x="955" y="434"/>
                  </a:cubicBezTo>
                  <a:cubicBezTo>
                    <a:pt x="969" y="449"/>
                    <a:pt x="951" y="466"/>
                    <a:pt x="958" y="482"/>
                  </a:cubicBezTo>
                  <a:cubicBezTo>
                    <a:pt x="962" y="492"/>
                    <a:pt x="956" y="502"/>
                    <a:pt x="950" y="510"/>
                  </a:cubicBezTo>
                  <a:cubicBezTo>
                    <a:pt x="950" y="523"/>
                    <a:pt x="939" y="531"/>
                    <a:pt x="934" y="541"/>
                  </a:cubicBezTo>
                  <a:cubicBezTo>
                    <a:pt x="919" y="544"/>
                    <a:pt x="919" y="544"/>
                    <a:pt x="919" y="544"/>
                  </a:cubicBezTo>
                  <a:cubicBezTo>
                    <a:pt x="911" y="552"/>
                    <a:pt x="926" y="562"/>
                    <a:pt x="918" y="567"/>
                  </a:cubicBezTo>
                  <a:cubicBezTo>
                    <a:pt x="951" y="567"/>
                    <a:pt x="951" y="567"/>
                    <a:pt x="951" y="567"/>
                  </a:cubicBezTo>
                  <a:cubicBezTo>
                    <a:pt x="947" y="564"/>
                    <a:pt x="947" y="564"/>
                    <a:pt x="947" y="564"/>
                  </a:cubicBezTo>
                  <a:cubicBezTo>
                    <a:pt x="943" y="551"/>
                    <a:pt x="944" y="534"/>
                    <a:pt x="951" y="522"/>
                  </a:cubicBezTo>
                  <a:cubicBezTo>
                    <a:pt x="956" y="512"/>
                    <a:pt x="958" y="500"/>
                    <a:pt x="967" y="491"/>
                  </a:cubicBezTo>
                  <a:cubicBezTo>
                    <a:pt x="969" y="490"/>
                    <a:pt x="973" y="486"/>
                    <a:pt x="974" y="491"/>
                  </a:cubicBezTo>
                  <a:cubicBezTo>
                    <a:pt x="975" y="500"/>
                    <a:pt x="974" y="512"/>
                    <a:pt x="969" y="520"/>
                  </a:cubicBezTo>
                  <a:cubicBezTo>
                    <a:pt x="979" y="534"/>
                    <a:pt x="978" y="551"/>
                    <a:pt x="978" y="568"/>
                  </a:cubicBezTo>
                  <a:cubicBezTo>
                    <a:pt x="1007" y="566"/>
                    <a:pt x="1035" y="565"/>
                    <a:pt x="1063" y="566"/>
                  </a:cubicBezTo>
                  <a:cubicBezTo>
                    <a:pt x="1061" y="560"/>
                    <a:pt x="1061" y="560"/>
                    <a:pt x="1061" y="560"/>
                  </a:cubicBezTo>
                  <a:cubicBezTo>
                    <a:pt x="1056" y="507"/>
                    <a:pt x="1045" y="456"/>
                    <a:pt x="1023" y="410"/>
                  </a:cubicBezTo>
                  <a:cubicBezTo>
                    <a:pt x="1017" y="410"/>
                    <a:pt x="1013" y="415"/>
                    <a:pt x="1006" y="413"/>
                  </a:cubicBezTo>
                  <a:cubicBezTo>
                    <a:pt x="1003" y="413"/>
                    <a:pt x="1002" y="410"/>
                    <a:pt x="1002" y="408"/>
                  </a:cubicBezTo>
                  <a:cubicBezTo>
                    <a:pt x="991" y="397"/>
                    <a:pt x="983" y="382"/>
                    <a:pt x="970" y="372"/>
                  </a:cubicBezTo>
                  <a:cubicBezTo>
                    <a:pt x="956" y="374"/>
                    <a:pt x="949" y="357"/>
                    <a:pt x="936" y="355"/>
                  </a:cubicBezTo>
                  <a:cubicBezTo>
                    <a:pt x="924" y="350"/>
                    <a:pt x="932" y="331"/>
                    <a:pt x="915" y="336"/>
                  </a:cubicBezTo>
                  <a:cubicBezTo>
                    <a:pt x="906" y="333"/>
                    <a:pt x="898" y="326"/>
                    <a:pt x="896" y="317"/>
                  </a:cubicBezTo>
                  <a:cubicBezTo>
                    <a:pt x="896" y="302"/>
                    <a:pt x="894" y="285"/>
                    <a:pt x="880" y="275"/>
                  </a:cubicBezTo>
                  <a:cubicBezTo>
                    <a:pt x="869" y="272"/>
                    <a:pt x="865" y="286"/>
                    <a:pt x="855" y="283"/>
                  </a:cubicBezTo>
                  <a:cubicBezTo>
                    <a:pt x="849" y="280"/>
                    <a:pt x="851" y="273"/>
                    <a:pt x="850" y="268"/>
                  </a:cubicBezTo>
                  <a:cubicBezTo>
                    <a:pt x="848" y="264"/>
                    <a:pt x="843" y="260"/>
                    <a:pt x="844" y="255"/>
                  </a:cubicBezTo>
                  <a:cubicBezTo>
                    <a:pt x="857" y="237"/>
                    <a:pt x="827" y="237"/>
                    <a:pt x="834" y="219"/>
                  </a:cubicBezTo>
                  <a:cubicBezTo>
                    <a:pt x="832" y="207"/>
                    <a:pt x="819" y="202"/>
                    <a:pt x="812" y="191"/>
                  </a:cubicBezTo>
                  <a:cubicBezTo>
                    <a:pt x="767" y="171"/>
                    <a:pt x="722" y="157"/>
                    <a:pt x="672" y="151"/>
                  </a:cubicBezTo>
                  <a:cubicBezTo>
                    <a:pt x="659" y="149"/>
                    <a:pt x="648" y="152"/>
                    <a:pt x="637" y="146"/>
                  </a:cubicBezTo>
                  <a:close/>
                  <a:moveTo>
                    <a:pt x="899" y="147"/>
                  </a:moveTo>
                  <a:cubicBezTo>
                    <a:pt x="893" y="153"/>
                    <a:pt x="888" y="142"/>
                    <a:pt x="882" y="148"/>
                  </a:cubicBezTo>
                  <a:cubicBezTo>
                    <a:pt x="882" y="151"/>
                    <a:pt x="883" y="154"/>
                    <a:pt x="885" y="157"/>
                  </a:cubicBezTo>
                  <a:cubicBezTo>
                    <a:pt x="897" y="161"/>
                    <a:pt x="898" y="179"/>
                    <a:pt x="914" y="175"/>
                  </a:cubicBezTo>
                  <a:cubicBezTo>
                    <a:pt x="918" y="169"/>
                    <a:pt x="911" y="164"/>
                    <a:pt x="912" y="157"/>
                  </a:cubicBezTo>
                  <a:cubicBezTo>
                    <a:pt x="910" y="151"/>
                    <a:pt x="905" y="149"/>
                    <a:pt x="899" y="147"/>
                  </a:cubicBezTo>
                  <a:close/>
                  <a:moveTo>
                    <a:pt x="379" y="225"/>
                  </a:moveTo>
                  <a:cubicBezTo>
                    <a:pt x="361" y="237"/>
                    <a:pt x="344" y="253"/>
                    <a:pt x="326" y="264"/>
                  </a:cubicBezTo>
                  <a:cubicBezTo>
                    <a:pt x="347" y="278"/>
                    <a:pt x="365" y="301"/>
                    <a:pt x="384" y="319"/>
                  </a:cubicBezTo>
                  <a:cubicBezTo>
                    <a:pt x="387" y="324"/>
                    <a:pt x="387" y="324"/>
                    <a:pt x="387" y="324"/>
                  </a:cubicBezTo>
                  <a:cubicBezTo>
                    <a:pt x="436" y="277"/>
                    <a:pt x="496" y="249"/>
                    <a:pt x="560" y="236"/>
                  </a:cubicBezTo>
                  <a:cubicBezTo>
                    <a:pt x="576" y="235"/>
                    <a:pt x="591" y="229"/>
                    <a:pt x="606" y="233"/>
                  </a:cubicBezTo>
                  <a:cubicBezTo>
                    <a:pt x="605" y="205"/>
                    <a:pt x="603" y="176"/>
                    <a:pt x="606" y="149"/>
                  </a:cubicBezTo>
                  <a:cubicBezTo>
                    <a:pt x="522" y="154"/>
                    <a:pt x="446" y="180"/>
                    <a:pt x="379" y="225"/>
                  </a:cubicBezTo>
                  <a:close/>
                  <a:moveTo>
                    <a:pt x="1023" y="198"/>
                  </a:moveTo>
                  <a:cubicBezTo>
                    <a:pt x="1007" y="220"/>
                    <a:pt x="985" y="240"/>
                    <a:pt x="965" y="260"/>
                  </a:cubicBezTo>
                  <a:cubicBezTo>
                    <a:pt x="956" y="262"/>
                    <a:pt x="956" y="262"/>
                    <a:pt x="956" y="262"/>
                  </a:cubicBezTo>
                  <a:cubicBezTo>
                    <a:pt x="962" y="264"/>
                    <a:pt x="963" y="271"/>
                    <a:pt x="967" y="275"/>
                  </a:cubicBezTo>
                  <a:cubicBezTo>
                    <a:pt x="989" y="287"/>
                    <a:pt x="994" y="309"/>
                    <a:pt x="1013" y="322"/>
                  </a:cubicBezTo>
                  <a:cubicBezTo>
                    <a:pt x="1023" y="344"/>
                    <a:pt x="1047" y="361"/>
                    <a:pt x="1048" y="386"/>
                  </a:cubicBezTo>
                  <a:cubicBezTo>
                    <a:pt x="1073" y="441"/>
                    <a:pt x="1090" y="500"/>
                    <a:pt x="1092" y="566"/>
                  </a:cubicBezTo>
                  <a:cubicBezTo>
                    <a:pt x="1090" y="569"/>
                    <a:pt x="1090" y="569"/>
                    <a:pt x="1090" y="569"/>
                  </a:cubicBezTo>
                  <a:cubicBezTo>
                    <a:pt x="1092" y="569"/>
                    <a:pt x="1095" y="568"/>
                    <a:pt x="1097" y="567"/>
                  </a:cubicBezTo>
                  <a:cubicBezTo>
                    <a:pt x="1180" y="565"/>
                    <a:pt x="1180" y="565"/>
                    <a:pt x="1180" y="565"/>
                  </a:cubicBezTo>
                  <a:cubicBezTo>
                    <a:pt x="1175" y="557"/>
                    <a:pt x="1177" y="545"/>
                    <a:pt x="1176" y="535"/>
                  </a:cubicBezTo>
                  <a:cubicBezTo>
                    <a:pt x="1165" y="406"/>
                    <a:pt x="1109" y="296"/>
                    <a:pt x="1023" y="198"/>
                  </a:cubicBezTo>
                  <a:close/>
                  <a:moveTo>
                    <a:pt x="226" y="200"/>
                  </a:moveTo>
                  <a:cubicBezTo>
                    <a:pt x="143" y="292"/>
                    <a:pt x="92" y="397"/>
                    <a:pt x="77" y="517"/>
                  </a:cubicBezTo>
                  <a:cubicBezTo>
                    <a:pt x="74" y="534"/>
                    <a:pt x="76" y="552"/>
                    <a:pt x="73" y="570"/>
                  </a:cubicBezTo>
                  <a:cubicBezTo>
                    <a:pt x="102" y="568"/>
                    <a:pt x="133" y="568"/>
                    <a:pt x="162" y="570"/>
                  </a:cubicBezTo>
                  <a:cubicBezTo>
                    <a:pt x="160" y="559"/>
                    <a:pt x="160" y="559"/>
                    <a:pt x="160" y="559"/>
                  </a:cubicBezTo>
                  <a:cubicBezTo>
                    <a:pt x="166" y="466"/>
                    <a:pt x="195" y="384"/>
                    <a:pt x="247" y="310"/>
                  </a:cubicBezTo>
                  <a:cubicBezTo>
                    <a:pt x="260" y="295"/>
                    <a:pt x="270" y="277"/>
                    <a:pt x="286" y="266"/>
                  </a:cubicBezTo>
                  <a:cubicBezTo>
                    <a:pt x="267" y="248"/>
                    <a:pt x="248" y="228"/>
                    <a:pt x="228" y="208"/>
                  </a:cubicBezTo>
                  <a:lnTo>
                    <a:pt x="226" y="200"/>
                  </a:lnTo>
                  <a:close/>
                  <a:moveTo>
                    <a:pt x="607" y="261"/>
                  </a:moveTo>
                  <a:cubicBezTo>
                    <a:pt x="602" y="264"/>
                    <a:pt x="602" y="264"/>
                    <a:pt x="602" y="264"/>
                  </a:cubicBezTo>
                  <a:cubicBezTo>
                    <a:pt x="529" y="269"/>
                    <a:pt x="465" y="300"/>
                    <a:pt x="409" y="346"/>
                  </a:cubicBezTo>
                  <a:cubicBezTo>
                    <a:pt x="431" y="361"/>
                    <a:pt x="451" y="386"/>
                    <a:pt x="471" y="404"/>
                  </a:cubicBezTo>
                  <a:cubicBezTo>
                    <a:pt x="472" y="402"/>
                    <a:pt x="473" y="400"/>
                    <a:pt x="475" y="397"/>
                  </a:cubicBezTo>
                  <a:cubicBezTo>
                    <a:pt x="502" y="378"/>
                    <a:pt x="531" y="360"/>
                    <a:pt x="563" y="351"/>
                  </a:cubicBezTo>
                  <a:cubicBezTo>
                    <a:pt x="578" y="350"/>
                    <a:pt x="592" y="343"/>
                    <a:pt x="607" y="347"/>
                  </a:cubicBezTo>
                  <a:cubicBezTo>
                    <a:pt x="604" y="319"/>
                    <a:pt x="604" y="289"/>
                    <a:pt x="607" y="261"/>
                  </a:cubicBezTo>
                  <a:close/>
                  <a:moveTo>
                    <a:pt x="638" y="262"/>
                  </a:moveTo>
                  <a:cubicBezTo>
                    <a:pt x="640" y="268"/>
                    <a:pt x="640" y="268"/>
                    <a:pt x="640" y="268"/>
                  </a:cubicBezTo>
                  <a:cubicBezTo>
                    <a:pt x="640" y="347"/>
                    <a:pt x="640" y="347"/>
                    <a:pt x="640" y="347"/>
                  </a:cubicBezTo>
                  <a:cubicBezTo>
                    <a:pt x="647" y="345"/>
                    <a:pt x="647" y="345"/>
                    <a:pt x="647" y="345"/>
                  </a:cubicBezTo>
                  <a:cubicBezTo>
                    <a:pt x="696" y="352"/>
                    <a:pt x="740" y="367"/>
                    <a:pt x="778" y="398"/>
                  </a:cubicBezTo>
                  <a:cubicBezTo>
                    <a:pt x="780" y="404"/>
                    <a:pt x="780" y="404"/>
                    <a:pt x="780" y="404"/>
                  </a:cubicBezTo>
                  <a:cubicBezTo>
                    <a:pt x="793" y="386"/>
                    <a:pt x="812" y="370"/>
                    <a:pt x="828" y="353"/>
                  </a:cubicBezTo>
                  <a:cubicBezTo>
                    <a:pt x="842" y="344"/>
                    <a:pt x="842" y="344"/>
                    <a:pt x="842" y="344"/>
                  </a:cubicBezTo>
                  <a:cubicBezTo>
                    <a:pt x="835" y="342"/>
                    <a:pt x="835" y="342"/>
                    <a:pt x="835" y="342"/>
                  </a:cubicBezTo>
                  <a:cubicBezTo>
                    <a:pt x="803" y="315"/>
                    <a:pt x="769" y="295"/>
                    <a:pt x="731" y="281"/>
                  </a:cubicBezTo>
                  <a:cubicBezTo>
                    <a:pt x="702" y="271"/>
                    <a:pt x="669" y="267"/>
                    <a:pt x="638" y="262"/>
                  </a:cubicBezTo>
                  <a:close/>
                  <a:moveTo>
                    <a:pt x="305" y="283"/>
                  </a:moveTo>
                  <a:cubicBezTo>
                    <a:pt x="304" y="289"/>
                    <a:pt x="304" y="289"/>
                    <a:pt x="304" y="289"/>
                  </a:cubicBezTo>
                  <a:cubicBezTo>
                    <a:pt x="273" y="329"/>
                    <a:pt x="273" y="329"/>
                    <a:pt x="273" y="329"/>
                  </a:cubicBezTo>
                  <a:cubicBezTo>
                    <a:pt x="222" y="399"/>
                    <a:pt x="198" y="480"/>
                    <a:pt x="190" y="569"/>
                  </a:cubicBezTo>
                  <a:cubicBezTo>
                    <a:pt x="270" y="568"/>
                    <a:pt x="270" y="568"/>
                    <a:pt x="270" y="568"/>
                  </a:cubicBezTo>
                  <a:cubicBezTo>
                    <a:pt x="277" y="571"/>
                    <a:pt x="277" y="571"/>
                    <a:pt x="277" y="571"/>
                  </a:cubicBezTo>
                  <a:cubicBezTo>
                    <a:pt x="274" y="569"/>
                    <a:pt x="275" y="565"/>
                    <a:pt x="274" y="562"/>
                  </a:cubicBezTo>
                  <a:cubicBezTo>
                    <a:pt x="280" y="480"/>
                    <a:pt x="309" y="406"/>
                    <a:pt x="366" y="344"/>
                  </a:cubicBezTo>
                  <a:cubicBezTo>
                    <a:pt x="344" y="325"/>
                    <a:pt x="324" y="305"/>
                    <a:pt x="305" y="283"/>
                  </a:cubicBezTo>
                  <a:close/>
                  <a:moveTo>
                    <a:pt x="860" y="364"/>
                  </a:moveTo>
                  <a:cubicBezTo>
                    <a:pt x="858" y="367"/>
                    <a:pt x="858" y="367"/>
                    <a:pt x="858" y="367"/>
                  </a:cubicBezTo>
                  <a:cubicBezTo>
                    <a:pt x="831" y="395"/>
                    <a:pt x="802" y="424"/>
                    <a:pt x="777" y="452"/>
                  </a:cubicBezTo>
                  <a:cubicBezTo>
                    <a:pt x="778" y="456"/>
                    <a:pt x="781" y="459"/>
                    <a:pt x="785" y="461"/>
                  </a:cubicBezTo>
                  <a:cubicBezTo>
                    <a:pt x="786" y="454"/>
                    <a:pt x="789" y="448"/>
                    <a:pt x="790" y="440"/>
                  </a:cubicBezTo>
                  <a:cubicBezTo>
                    <a:pt x="797" y="431"/>
                    <a:pt x="807" y="437"/>
                    <a:pt x="816" y="439"/>
                  </a:cubicBezTo>
                  <a:cubicBezTo>
                    <a:pt x="830" y="436"/>
                    <a:pt x="843" y="442"/>
                    <a:pt x="858" y="442"/>
                  </a:cubicBezTo>
                  <a:cubicBezTo>
                    <a:pt x="868" y="447"/>
                    <a:pt x="869" y="460"/>
                    <a:pt x="878" y="466"/>
                  </a:cubicBezTo>
                  <a:cubicBezTo>
                    <a:pt x="881" y="469"/>
                    <a:pt x="879" y="474"/>
                    <a:pt x="876" y="477"/>
                  </a:cubicBezTo>
                  <a:cubicBezTo>
                    <a:pt x="878" y="498"/>
                    <a:pt x="889" y="471"/>
                    <a:pt x="900" y="476"/>
                  </a:cubicBezTo>
                  <a:cubicBezTo>
                    <a:pt x="905" y="478"/>
                    <a:pt x="910" y="477"/>
                    <a:pt x="914" y="482"/>
                  </a:cubicBezTo>
                  <a:cubicBezTo>
                    <a:pt x="916" y="491"/>
                    <a:pt x="927" y="489"/>
                    <a:pt x="927" y="498"/>
                  </a:cubicBezTo>
                  <a:cubicBezTo>
                    <a:pt x="926" y="502"/>
                    <a:pt x="922" y="504"/>
                    <a:pt x="919" y="506"/>
                  </a:cubicBezTo>
                  <a:cubicBezTo>
                    <a:pt x="921" y="515"/>
                    <a:pt x="910" y="520"/>
                    <a:pt x="914" y="529"/>
                  </a:cubicBezTo>
                  <a:cubicBezTo>
                    <a:pt x="931" y="533"/>
                    <a:pt x="931" y="513"/>
                    <a:pt x="939" y="504"/>
                  </a:cubicBezTo>
                  <a:cubicBezTo>
                    <a:pt x="935" y="489"/>
                    <a:pt x="931" y="474"/>
                    <a:pt x="923" y="461"/>
                  </a:cubicBezTo>
                  <a:cubicBezTo>
                    <a:pt x="913" y="459"/>
                    <a:pt x="907" y="447"/>
                    <a:pt x="898" y="445"/>
                  </a:cubicBezTo>
                  <a:cubicBezTo>
                    <a:pt x="879" y="438"/>
                    <a:pt x="901" y="427"/>
                    <a:pt x="898" y="416"/>
                  </a:cubicBezTo>
                  <a:cubicBezTo>
                    <a:pt x="889" y="397"/>
                    <a:pt x="873" y="380"/>
                    <a:pt x="860" y="364"/>
                  </a:cubicBezTo>
                  <a:close/>
                  <a:moveTo>
                    <a:pt x="388" y="367"/>
                  </a:moveTo>
                  <a:cubicBezTo>
                    <a:pt x="348" y="415"/>
                    <a:pt x="321" y="467"/>
                    <a:pt x="310" y="527"/>
                  </a:cubicBezTo>
                  <a:cubicBezTo>
                    <a:pt x="307" y="541"/>
                    <a:pt x="309" y="558"/>
                    <a:pt x="303" y="571"/>
                  </a:cubicBezTo>
                  <a:cubicBezTo>
                    <a:pt x="313" y="566"/>
                    <a:pt x="328" y="568"/>
                    <a:pt x="339" y="569"/>
                  </a:cubicBezTo>
                  <a:cubicBezTo>
                    <a:pt x="333" y="566"/>
                    <a:pt x="338" y="557"/>
                    <a:pt x="334" y="553"/>
                  </a:cubicBezTo>
                  <a:cubicBezTo>
                    <a:pt x="333" y="545"/>
                    <a:pt x="332" y="536"/>
                    <a:pt x="339" y="532"/>
                  </a:cubicBezTo>
                  <a:cubicBezTo>
                    <a:pt x="338" y="520"/>
                    <a:pt x="351" y="514"/>
                    <a:pt x="352" y="503"/>
                  </a:cubicBezTo>
                  <a:cubicBezTo>
                    <a:pt x="355" y="491"/>
                    <a:pt x="369" y="499"/>
                    <a:pt x="376" y="493"/>
                  </a:cubicBezTo>
                  <a:cubicBezTo>
                    <a:pt x="380" y="490"/>
                    <a:pt x="377" y="486"/>
                    <a:pt x="377" y="483"/>
                  </a:cubicBezTo>
                  <a:cubicBezTo>
                    <a:pt x="382" y="475"/>
                    <a:pt x="391" y="476"/>
                    <a:pt x="398" y="471"/>
                  </a:cubicBezTo>
                  <a:cubicBezTo>
                    <a:pt x="403" y="464"/>
                    <a:pt x="410" y="456"/>
                    <a:pt x="418" y="451"/>
                  </a:cubicBezTo>
                  <a:cubicBezTo>
                    <a:pt x="435" y="451"/>
                    <a:pt x="436" y="427"/>
                    <a:pt x="452" y="427"/>
                  </a:cubicBezTo>
                  <a:cubicBezTo>
                    <a:pt x="429" y="409"/>
                    <a:pt x="408" y="387"/>
                    <a:pt x="388" y="367"/>
                  </a:cubicBezTo>
                  <a:close/>
                  <a:moveTo>
                    <a:pt x="638" y="376"/>
                  </a:moveTo>
                  <a:cubicBezTo>
                    <a:pt x="644" y="393"/>
                    <a:pt x="639" y="417"/>
                    <a:pt x="642" y="436"/>
                  </a:cubicBezTo>
                  <a:cubicBezTo>
                    <a:pt x="663" y="443"/>
                    <a:pt x="663" y="443"/>
                    <a:pt x="663" y="443"/>
                  </a:cubicBezTo>
                  <a:cubicBezTo>
                    <a:pt x="669" y="433"/>
                    <a:pt x="683" y="431"/>
                    <a:pt x="689" y="422"/>
                  </a:cubicBezTo>
                  <a:cubicBezTo>
                    <a:pt x="692" y="418"/>
                    <a:pt x="697" y="422"/>
                    <a:pt x="700" y="425"/>
                  </a:cubicBezTo>
                  <a:cubicBezTo>
                    <a:pt x="700" y="433"/>
                    <a:pt x="698" y="441"/>
                    <a:pt x="696" y="448"/>
                  </a:cubicBezTo>
                  <a:cubicBezTo>
                    <a:pt x="688" y="464"/>
                    <a:pt x="670" y="466"/>
                    <a:pt x="659" y="477"/>
                  </a:cubicBezTo>
                  <a:cubicBezTo>
                    <a:pt x="666" y="481"/>
                    <a:pt x="670" y="474"/>
                    <a:pt x="675" y="473"/>
                  </a:cubicBezTo>
                  <a:cubicBezTo>
                    <a:pt x="683" y="473"/>
                    <a:pt x="690" y="480"/>
                    <a:pt x="695" y="486"/>
                  </a:cubicBezTo>
                  <a:cubicBezTo>
                    <a:pt x="700" y="488"/>
                    <a:pt x="705" y="485"/>
                    <a:pt x="709" y="483"/>
                  </a:cubicBezTo>
                  <a:cubicBezTo>
                    <a:pt x="713" y="459"/>
                    <a:pt x="743" y="462"/>
                    <a:pt x="752" y="440"/>
                  </a:cubicBezTo>
                  <a:cubicBezTo>
                    <a:pt x="746" y="442"/>
                    <a:pt x="746" y="442"/>
                    <a:pt x="746" y="442"/>
                  </a:cubicBezTo>
                  <a:cubicBezTo>
                    <a:pt x="744" y="439"/>
                    <a:pt x="738" y="440"/>
                    <a:pt x="738" y="435"/>
                  </a:cubicBezTo>
                  <a:cubicBezTo>
                    <a:pt x="743" y="430"/>
                    <a:pt x="750" y="423"/>
                    <a:pt x="756" y="421"/>
                  </a:cubicBezTo>
                  <a:cubicBezTo>
                    <a:pt x="730" y="405"/>
                    <a:pt x="703" y="391"/>
                    <a:pt x="673" y="383"/>
                  </a:cubicBezTo>
                  <a:cubicBezTo>
                    <a:pt x="662" y="381"/>
                    <a:pt x="649" y="380"/>
                    <a:pt x="638" y="376"/>
                  </a:cubicBezTo>
                  <a:close/>
                  <a:moveTo>
                    <a:pt x="482" y="437"/>
                  </a:moveTo>
                  <a:cubicBezTo>
                    <a:pt x="489" y="437"/>
                    <a:pt x="489" y="437"/>
                    <a:pt x="489" y="437"/>
                  </a:cubicBezTo>
                  <a:cubicBezTo>
                    <a:pt x="496" y="444"/>
                    <a:pt x="507" y="442"/>
                    <a:pt x="512" y="452"/>
                  </a:cubicBezTo>
                  <a:cubicBezTo>
                    <a:pt x="515" y="457"/>
                    <a:pt x="507" y="456"/>
                    <a:pt x="508" y="461"/>
                  </a:cubicBezTo>
                  <a:cubicBezTo>
                    <a:pt x="509" y="462"/>
                    <a:pt x="511" y="462"/>
                    <a:pt x="512" y="464"/>
                  </a:cubicBezTo>
                  <a:cubicBezTo>
                    <a:pt x="518" y="466"/>
                    <a:pt x="517" y="461"/>
                    <a:pt x="519" y="459"/>
                  </a:cubicBezTo>
                  <a:cubicBezTo>
                    <a:pt x="526" y="451"/>
                    <a:pt x="527" y="466"/>
                    <a:pt x="534" y="466"/>
                  </a:cubicBezTo>
                  <a:cubicBezTo>
                    <a:pt x="539" y="462"/>
                    <a:pt x="546" y="462"/>
                    <a:pt x="549" y="468"/>
                  </a:cubicBezTo>
                  <a:cubicBezTo>
                    <a:pt x="554" y="464"/>
                    <a:pt x="564" y="467"/>
                    <a:pt x="565" y="460"/>
                  </a:cubicBezTo>
                  <a:cubicBezTo>
                    <a:pt x="574" y="450"/>
                    <a:pt x="569" y="436"/>
                    <a:pt x="583" y="429"/>
                  </a:cubicBezTo>
                  <a:cubicBezTo>
                    <a:pt x="587" y="432"/>
                    <a:pt x="582" y="436"/>
                    <a:pt x="584" y="440"/>
                  </a:cubicBezTo>
                  <a:cubicBezTo>
                    <a:pt x="593" y="444"/>
                    <a:pt x="603" y="433"/>
                    <a:pt x="611" y="442"/>
                  </a:cubicBezTo>
                  <a:cubicBezTo>
                    <a:pt x="604" y="423"/>
                    <a:pt x="606" y="400"/>
                    <a:pt x="606" y="379"/>
                  </a:cubicBezTo>
                  <a:cubicBezTo>
                    <a:pt x="560" y="385"/>
                    <a:pt x="517" y="401"/>
                    <a:pt x="482" y="437"/>
                  </a:cubicBezTo>
                  <a:close/>
                  <a:moveTo>
                    <a:pt x="623" y="485"/>
                  </a:moveTo>
                  <a:cubicBezTo>
                    <a:pt x="618" y="480"/>
                    <a:pt x="608" y="483"/>
                    <a:pt x="602" y="485"/>
                  </a:cubicBezTo>
                  <a:cubicBezTo>
                    <a:pt x="608" y="491"/>
                    <a:pt x="606" y="501"/>
                    <a:pt x="609" y="509"/>
                  </a:cubicBezTo>
                  <a:cubicBezTo>
                    <a:pt x="600" y="523"/>
                    <a:pt x="586" y="526"/>
                    <a:pt x="572" y="530"/>
                  </a:cubicBezTo>
                  <a:cubicBezTo>
                    <a:pt x="569" y="535"/>
                    <a:pt x="569" y="545"/>
                    <a:pt x="560" y="544"/>
                  </a:cubicBezTo>
                  <a:cubicBezTo>
                    <a:pt x="558" y="551"/>
                    <a:pt x="548" y="554"/>
                    <a:pt x="551" y="564"/>
                  </a:cubicBezTo>
                  <a:cubicBezTo>
                    <a:pt x="547" y="573"/>
                    <a:pt x="549" y="586"/>
                    <a:pt x="547" y="597"/>
                  </a:cubicBezTo>
                  <a:cubicBezTo>
                    <a:pt x="529" y="608"/>
                    <a:pt x="534" y="583"/>
                    <a:pt x="526" y="578"/>
                  </a:cubicBezTo>
                  <a:cubicBezTo>
                    <a:pt x="523" y="582"/>
                    <a:pt x="523" y="582"/>
                    <a:pt x="523" y="582"/>
                  </a:cubicBezTo>
                  <a:cubicBezTo>
                    <a:pt x="519" y="583"/>
                    <a:pt x="517" y="581"/>
                    <a:pt x="515" y="579"/>
                  </a:cubicBezTo>
                  <a:cubicBezTo>
                    <a:pt x="512" y="578"/>
                    <a:pt x="508" y="577"/>
                    <a:pt x="505" y="580"/>
                  </a:cubicBezTo>
                  <a:cubicBezTo>
                    <a:pt x="502" y="586"/>
                    <a:pt x="496" y="591"/>
                    <a:pt x="497" y="600"/>
                  </a:cubicBezTo>
                  <a:cubicBezTo>
                    <a:pt x="496" y="605"/>
                    <a:pt x="487" y="603"/>
                    <a:pt x="488" y="609"/>
                  </a:cubicBezTo>
                  <a:cubicBezTo>
                    <a:pt x="498" y="609"/>
                    <a:pt x="508" y="607"/>
                    <a:pt x="517" y="605"/>
                  </a:cubicBezTo>
                  <a:cubicBezTo>
                    <a:pt x="524" y="607"/>
                    <a:pt x="529" y="602"/>
                    <a:pt x="536" y="601"/>
                  </a:cubicBezTo>
                  <a:cubicBezTo>
                    <a:pt x="538" y="602"/>
                    <a:pt x="541" y="605"/>
                    <a:pt x="540" y="608"/>
                  </a:cubicBezTo>
                  <a:cubicBezTo>
                    <a:pt x="542" y="608"/>
                    <a:pt x="542" y="608"/>
                    <a:pt x="542" y="608"/>
                  </a:cubicBezTo>
                  <a:cubicBezTo>
                    <a:pt x="547" y="605"/>
                    <a:pt x="549" y="600"/>
                    <a:pt x="547" y="594"/>
                  </a:cubicBezTo>
                  <a:cubicBezTo>
                    <a:pt x="548" y="588"/>
                    <a:pt x="554" y="588"/>
                    <a:pt x="558" y="587"/>
                  </a:cubicBezTo>
                  <a:cubicBezTo>
                    <a:pt x="562" y="588"/>
                    <a:pt x="560" y="592"/>
                    <a:pt x="560" y="595"/>
                  </a:cubicBezTo>
                  <a:cubicBezTo>
                    <a:pt x="573" y="600"/>
                    <a:pt x="557" y="609"/>
                    <a:pt x="556" y="616"/>
                  </a:cubicBezTo>
                  <a:cubicBezTo>
                    <a:pt x="552" y="622"/>
                    <a:pt x="556" y="634"/>
                    <a:pt x="544" y="633"/>
                  </a:cubicBezTo>
                  <a:cubicBezTo>
                    <a:pt x="542" y="632"/>
                    <a:pt x="541" y="630"/>
                    <a:pt x="542" y="628"/>
                  </a:cubicBezTo>
                  <a:cubicBezTo>
                    <a:pt x="540" y="628"/>
                    <a:pt x="540" y="628"/>
                    <a:pt x="540" y="628"/>
                  </a:cubicBezTo>
                  <a:cubicBezTo>
                    <a:pt x="540" y="632"/>
                    <a:pt x="543" y="639"/>
                    <a:pt x="548" y="641"/>
                  </a:cubicBezTo>
                  <a:cubicBezTo>
                    <a:pt x="556" y="634"/>
                    <a:pt x="556" y="623"/>
                    <a:pt x="568" y="621"/>
                  </a:cubicBezTo>
                  <a:cubicBezTo>
                    <a:pt x="574" y="615"/>
                    <a:pt x="565" y="605"/>
                    <a:pt x="574" y="600"/>
                  </a:cubicBezTo>
                  <a:cubicBezTo>
                    <a:pt x="589" y="600"/>
                    <a:pt x="606" y="593"/>
                    <a:pt x="618" y="605"/>
                  </a:cubicBezTo>
                  <a:cubicBezTo>
                    <a:pt x="617" y="611"/>
                    <a:pt x="615" y="613"/>
                    <a:pt x="619" y="617"/>
                  </a:cubicBezTo>
                  <a:cubicBezTo>
                    <a:pt x="616" y="624"/>
                    <a:pt x="614" y="631"/>
                    <a:pt x="609" y="637"/>
                  </a:cubicBezTo>
                  <a:cubicBezTo>
                    <a:pt x="610" y="640"/>
                    <a:pt x="609" y="645"/>
                    <a:pt x="606" y="648"/>
                  </a:cubicBezTo>
                  <a:cubicBezTo>
                    <a:pt x="602" y="665"/>
                    <a:pt x="581" y="657"/>
                    <a:pt x="569" y="663"/>
                  </a:cubicBezTo>
                  <a:cubicBezTo>
                    <a:pt x="588" y="677"/>
                    <a:pt x="610" y="682"/>
                    <a:pt x="633" y="680"/>
                  </a:cubicBezTo>
                  <a:cubicBezTo>
                    <a:pt x="646" y="680"/>
                    <a:pt x="640" y="665"/>
                    <a:pt x="647" y="658"/>
                  </a:cubicBezTo>
                  <a:cubicBezTo>
                    <a:pt x="651" y="637"/>
                    <a:pt x="669" y="651"/>
                    <a:pt x="681" y="646"/>
                  </a:cubicBezTo>
                  <a:cubicBezTo>
                    <a:pt x="685" y="637"/>
                    <a:pt x="689" y="629"/>
                    <a:pt x="691" y="619"/>
                  </a:cubicBezTo>
                  <a:cubicBezTo>
                    <a:pt x="683" y="614"/>
                    <a:pt x="680" y="605"/>
                    <a:pt x="683" y="597"/>
                  </a:cubicBezTo>
                  <a:cubicBezTo>
                    <a:pt x="678" y="590"/>
                    <a:pt x="678" y="578"/>
                    <a:pt x="668" y="577"/>
                  </a:cubicBezTo>
                  <a:cubicBezTo>
                    <a:pt x="666" y="575"/>
                    <a:pt x="667" y="572"/>
                    <a:pt x="669" y="570"/>
                  </a:cubicBezTo>
                  <a:cubicBezTo>
                    <a:pt x="669" y="564"/>
                    <a:pt x="675" y="562"/>
                    <a:pt x="677" y="557"/>
                  </a:cubicBezTo>
                  <a:cubicBezTo>
                    <a:pt x="670" y="552"/>
                    <a:pt x="672" y="543"/>
                    <a:pt x="672" y="537"/>
                  </a:cubicBezTo>
                  <a:cubicBezTo>
                    <a:pt x="661" y="540"/>
                    <a:pt x="660" y="526"/>
                    <a:pt x="651" y="522"/>
                  </a:cubicBezTo>
                  <a:cubicBezTo>
                    <a:pt x="649" y="516"/>
                    <a:pt x="642" y="515"/>
                    <a:pt x="636" y="513"/>
                  </a:cubicBezTo>
                  <a:cubicBezTo>
                    <a:pt x="622" y="520"/>
                    <a:pt x="620" y="503"/>
                    <a:pt x="610" y="499"/>
                  </a:cubicBezTo>
                  <a:cubicBezTo>
                    <a:pt x="609" y="496"/>
                    <a:pt x="606" y="491"/>
                    <a:pt x="610" y="489"/>
                  </a:cubicBezTo>
                  <a:cubicBezTo>
                    <a:pt x="615" y="484"/>
                    <a:pt x="622" y="488"/>
                    <a:pt x="628" y="488"/>
                  </a:cubicBezTo>
                  <a:lnTo>
                    <a:pt x="623" y="485"/>
                  </a:lnTo>
                  <a:close/>
                  <a:moveTo>
                    <a:pt x="371" y="557"/>
                  </a:moveTo>
                  <a:cubicBezTo>
                    <a:pt x="348" y="564"/>
                    <a:pt x="375" y="582"/>
                    <a:pt x="369" y="596"/>
                  </a:cubicBezTo>
                  <a:cubicBezTo>
                    <a:pt x="366" y="605"/>
                    <a:pt x="357" y="597"/>
                    <a:pt x="351" y="600"/>
                  </a:cubicBezTo>
                  <a:cubicBezTo>
                    <a:pt x="349" y="616"/>
                    <a:pt x="349" y="616"/>
                    <a:pt x="349" y="616"/>
                  </a:cubicBezTo>
                  <a:cubicBezTo>
                    <a:pt x="345" y="625"/>
                    <a:pt x="334" y="618"/>
                    <a:pt x="329" y="624"/>
                  </a:cubicBezTo>
                  <a:cubicBezTo>
                    <a:pt x="325" y="630"/>
                    <a:pt x="329" y="636"/>
                    <a:pt x="332" y="641"/>
                  </a:cubicBezTo>
                  <a:cubicBezTo>
                    <a:pt x="324" y="659"/>
                    <a:pt x="351" y="665"/>
                    <a:pt x="350" y="682"/>
                  </a:cubicBezTo>
                  <a:cubicBezTo>
                    <a:pt x="358" y="692"/>
                    <a:pt x="349" y="707"/>
                    <a:pt x="361" y="717"/>
                  </a:cubicBezTo>
                  <a:cubicBezTo>
                    <a:pt x="363" y="736"/>
                    <a:pt x="358" y="761"/>
                    <a:pt x="375" y="776"/>
                  </a:cubicBezTo>
                  <a:cubicBezTo>
                    <a:pt x="378" y="794"/>
                    <a:pt x="378" y="794"/>
                    <a:pt x="378" y="794"/>
                  </a:cubicBezTo>
                  <a:cubicBezTo>
                    <a:pt x="381" y="806"/>
                    <a:pt x="363" y="803"/>
                    <a:pt x="365" y="814"/>
                  </a:cubicBezTo>
                  <a:cubicBezTo>
                    <a:pt x="369" y="812"/>
                    <a:pt x="369" y="817"/>
                    <a:pt x="370" y="818"/>
                  </a:cubicBezTo>
                  <a:cubicBezTo>
                    <a:pt x="370" y="818"/>
                    <a:pt x="370" y="818"/>
                    <a:pt x="370" y="818"/>
                  </a:cubicBezTo>
                  <a:cubicBezTo>
                    <a:pt x="392" y="792"/>
                    <a:pt x="418" y="765"/>
                    <a:pt x="444" y="742"/>
                  </a:cubicBezTo>
                  <a:cubicBezTo>
                    <a:pt x="433" y="731"/>
                    <a:pt x="433" y="731"/>
                    <a:pt x="433" y="731"/>
                  </a:cubicBezTo>
                  <a:cubicBezTo>
                    <a:pt x="413" y="700"/>
                    <a:pt x="396" y="667"/>
                    <a:pt x="389" y="631"/>
                  </a:cubicBezTo>
                  <a:cubicBezTo>
                    <a:pt x="380" y="627"/>
                    <a:pt x="380" y="627"/>
                    <a:pt x="380" y="627"/>
                  </a:cubicBezTo>
                  <a:cubicBezTo>
                    <a:pt x="380" y="636"/>
                    <a:pt x="375" y="643"/>
                    <a:pt x="376" y="653"/>
                  </a:cubicBezTo>
                  <a:cubicBezTo>
                    <a:pt x="373" y="656"/>
                    <a:pt x="373" y="656"/>
                    <a:pt x="373" y="656"/>
                  </a:cubicBezTo>
                  <a:cubicBezTo>
                    <a:pt x="367" y="656"/>
                    <a:pt x="363" y="651"/>
                    <a:pt x="358" y="648"/>
                  </a:cubicBezTo>
                  <a:cubicBezTo>
                    <a:pt x="357" y="645"/>
                    <a:pt x="354" y="639"/>
                    <a:pt x="359" y="637"/>
                  </a:cubicBezTo>
                  <a:cubicBezTo>
                    <a:pt x="362" y="636"/>
                    <a:pt x="364" y="637"/>
                    <a:pt x="366" y="639"/>
                  </a:cubicBezTo>
                  <a:cubicBezTo>
                    <a:pt x="368" y="636"/>
                    <a:pt x="367" y="631"/>
                    <a:pt x="369" y="627"/>
                  </a:cubicBezTo>
                  <a:cubicBezTo>
                    <a:pt x="369" y="620"/>
                    <a:pt x="363" y="613"/>
                    <a:pt x="368" y="607"/>
                  </a:cubicBezTo>
                  <a:cubicBezTo>
                    <a:pt x="373" y="607"/>
                    <a:pt x="377" y="613"/>
                    <a:pt x="380" y="617"/>
                  </a:cubicBezTo>
                  <a:cubicBezTo>
                    <a:pt x="385" y="619"/>
                    <a:pt x="389" y="614"/>
                    <a:pt x="394" y="612"/>
                  </a:cubicBezTo>
                  <a:cubicBezTo>
                    <a:pt x="394" y="607"/>
                    <a:pt x="401" y="601"/>
                    <a:pt x="393" y="598"/>
                  </a:cubicBezTo>
                  <a:cubicBezTo>
                    <a:pt x="398" y="587"/>
                    <a:pt x="395" y="575"/>
                    <a:pt x="393" y="564"/>
                  </a:cubicBezTo>
                  <a:cubicBezTo>
                    <a:pt x="390" y="554"/>
                    <a:pt x="379" y="556"/>
                    <a:pt x="371" y="557"/>
                  </a:cubicBezTo>
                  <a:close/>
                  <a:moveTo>
                    <a:pt x="914" y="567"/>
                  </a:moveTo>
                  <a:cubicBezTo>
                    <a:pt x="911" y="568"/>
                    <a:pt x="908" y="567"/>
                    <a:pt x="905" y="567"/>
                  </a:cubicBezTo>
                  <a:cubicBezTo>
                    <a:pt x="908" y="566"/>
                    <a:pt x="911" y="567"/>
                    <a:pt x="914" y="567"/>
                  </a:cubicBezTo>
                  <a:close/>
                  <a:moveTo>
                    <a:pt x="896" y="595"/>
                  </a:moveTo>
                  <a:cubicBezTo>
                    <a:pt x="905" y="604"/>
                    <a:pt x="905" y="604"/>
                    <a:pt x="905" y="604"/>
                  </a:cubicBezTo>
                  <a:cubicBezTo>
                    <a:pt x="914" y="610"/>
                    <a:pt x="908" y="623"/>
                    <a:pt x="917" y="628"/>
                  </a:cubicBezTo>
                  <a:cubicBezTo>
                    <a:pt x="929" y="634"/>
                    <a:pt x="933" y="647"/>
                    <a:pt x="938" y="657"/>
                  </a:cubicBezTo>
                  <a:cubicBezTo>
                    <a:pt x="939" y="654"/>
                    <a:pt x="939" y="651"/>
                    <a:pt x="940" y="649"/>
                  </a:cubicBezTo>
                  <a:cubicBezTo>
                    <a:pt x="944" y="633"/>
                    <a:pt x="944" y="615"/>
                    <a:pt x="949" y="599"/>
                  </a:cubicBezTo>
                  <a:cubicBezTo>
                    <a:pt x="931" y="600"/>
                    <a:pt x="911" y="602"/>
                    <a:pt x="896" y="595"/>
                  </a:cubicBezTo>
                  <a:close/>
                  <a:moveTo>
                    <a:pt x="1094" y="599"/>
                  </a:moveTo>
                  <a:cubicBezTo>
                    <a:pt x="1089" y="596"/>
                    <a:pt x="1089" y="596"/>
                    <a:pt x="1089" y="596"/>
                  </a:cubicBezTo>
                  <a:cubicBezTo>
                    <a:pt x="1092" y="603"/>
                    <a:pt x="1092" y="603"/>
                    <a:pt x="1092" y="603"/>
                  </a:cubicBezTo>
                  <a:cubicBezTo>
                    <a:pt x="1087" y="700"/>
                    <a:pt x="1055" y="785"/>
                    <a:pt x="1000" y="861"/>
                  </a:cubicBezTo>
                  <a:cubicBezTo>
                    <a:pt x="989" y="874"/>
                    <a:pt x="979" y="889"/>
                    <a:pt x="966" y="898"/>
                  </a:cubicBezTo>
                  <a:cubicBezTo>
                    <a:pt x="988" y="916"/>
                    <a:pt x="1012" y="942"/>
                    <a:pt x="1031" y="962"/>
                  </a:cubicBezTo>
                  <a:cubicBezTo>
                    <a:pt x="1033" y="957"/>
                    <a:pt x="1033" y="957"/>
                    <a:pt x="1033" y="957"/>
                  </a:cubicBezTo>
                  <a:cubicBezTo>
                    <a:pt x="1122" y="856"/>
                    <a:pt x="1172" y="739"/>
                    <a:pt x="1178" y="603"/>
                  </a:cubicBezTo>
                  <a:cubicBezTo>
                    <a:pt x="1181" y="596"/>
                    <a:pt x="1181" y="596"/>
                    <a:pt x="1181" y="596"/>
                  </a:cubicBezTo>
                  <a:cubicBezTo>
                    <a:pt x="1177" y="598"/>
                    <a:pt x="1177" y="598"/>
                    <a:pt x="1177" y="598"/>
                  </a:cubicBezTo>
                  <a:lnTo>
                    <a:pt x="1094" y="599"/>
                  </a:lnTo>
                  <a:close/>
                  <a:moveTo>
                    <a:pt x="978" y="597"/>
                  </a:moveTo>
                  <a:cubicBezTo>
                    <a:pt x="980" y="615"/>
                    <a:pt x="975" y="632"/>
                    <a:pt x="974" y="649"/>
                  </a:cubicBezTo>
                  <a:cubicBezTo>
                    <a:pt x="983" y="660"/>
                    <a:pt x="983" y="660"/>
                    <a:pt x="983" y="660"/>
                  </a:cubicBezTo>
                  <a:cubicBezTo>
                    <a:pt x="986" y="664"/>
                    <a:pt x="985" y="670"/>
                    <a:pt x="981" y="673"/>
                  </a:cubicBezTo>
                  <a:cubicBezTo>
                    <a:pt x="977" y="676"/>
                    <a:pt x="972" y="675"/>
                    <a:pt x="968" y="672"/>
                  </a:cubicBezTo>
                  <a:cubicBezTo>
                    <a:pt x="956" y="711"/>
                    <a:pt x="942" y="749"/>
                    <a:pt x="917" y="783"/>
                  </a:cubicBezTo>
                  <a:cubicBezTo>
                    <a:pt x="908" y="795"/>
                    <a:pt x="898" y="812"/>
                    <a:pt x="886" y="818"/>
                  </a:cubicBezTo>
                  <a:cubicBezTo>
                    <a:pt x="912" y="841"/>
                    <a:pt x="912" y="841"/>
                    <a:pt x="912" y="841"/>
                  </a:cubicBezTo>
                  <a:cubicBezTo>
                    <a:pt x="914" y="840"/>
                    <a:pt x="913" y="838"/>
                    <a:pt x="913" y="836"/>
                  </a:cubicBezTo>
                  <a:cubicBezTo>
                    <a:pt x="913" y="832"/>
                    <a:pt x="915" y="828"/>
                    <a:pt x="919" y="829"/>
                  </a:cubicBezTo>
                  <a:cubicBezTo>
                    <a:pt x="932" y="828"/>
                    <a:pt x="932" y="842"/>
                    <a:pt x="940" y="849"/>
                  </a:cubicBezTo>
                  <a:cubicBezTo>
                    <a:pt x="938" y="860"/>
                    <a:pt x="948" y="869"/>
                    <a:pt x="945" y="879"/>
                  </a:cubicBezTo>
                  <a:cubicBezTo>
                    <a:pt x="1018" y="802"/>
                    <a:pt x="1054" y="707"/>
                    <a:pt x="1061" y="602"/>
                  </a:cubicBezTo>
                  <a:cubicBezTo>
                    <a:pt x="1065" y="598"/>
                    <a:pt x="1065" y="598"/>
                    <a:pt x="1065" y="598"/>
                  </a:cubicBezTo>
                  <a:cubicBezTo>
                    <a:pt x="1039" y="600"/>
                    <a:pt x="1011" y="599"/>
                    <a:pt x="984" y="599"/>
                  </a:cubicBezTo>
                  <a:lnTo>
                    <a:pt x="978" y="597"/>
                  </a:lnTo>
                  <a:close/>
                  <a:moveTo>
                    <a:pt x="302" y="598"/>
                  </a:moveTo>
                  <a:cubicBezTo>
                    <a:pt x="306" y="605"/>
                    <a:pt x="306" y="605"/>
                    <a:pt x="306" y="605"/>
                  </a:cubicBezTo>
                  <a:cubicBezTo>
                    <a:pt x="306" y="624"/>
                    <a:pt x="314" y="642"/>
                    <a:pt x="310" y="662"/>
                  </a:cubicBezTo>
                  <a:cubicBezTo>
                    <a:pt x="313" y="656"/>
                    <a:pt x="314" y="649"/>
                    <a:pt x="321" y="645"/>
                  </a:cubicBezTo>
                  <a:cubicBezTo>
                    <a:pt x="322" y="640"/>
                    <a:pt x="314" y="638"/>
                    <a:pt x="315" y="633"/>
                  </a:cubicBezTo>
                  <a:cubicBezTo>
                    <a:pt x="320" y="622"/>
                    <a:pt x="315" y="605"/>
                    <a:pt x="329" y="600"/>
                  </a:cubicBezTo>
                  <a:cubicBezTo>
                    <a:pt x="319" y="602"/>
                    <a:pt x="310" y="604"/>
                    <a:pt x="302" y="598"/>
                  </a:cubicBezTo>
                  <a:close/>
                  <a:moveTo>
                    <a:pt x="162" y="599"/>
                  </a:moveTo>
                  <a:cubicBezTo>
                    <a:pt x="154" y="602"/>
                    <a:pt x="154" y="602"/>
                    <a:pt x="154" y="602"/>
                  </a:cubicBezTo>
                  <a:cubicBezTo>
                    <a:pt x="73" y="601"/>
                    <a:pt x="73" y="601"/>
                    <a:pt x="73" y="601"/>
                  </a:cubicBezTo>
                  <a:cubicBezTo>
                    <a:pt x="78" y="694"/>
                    <a:pt x="103" y="778"/>
                    <a:pt x="144" y="856"/>
                  </a:cubicBezTo>
                  <a:cubicBezTo>
                    <a:pt x="165" y="894"/>
                    <a:pt x="195" y="929"/>
                    <a:pt x="222" y="964"/>
                  </a:cubicBezTo>
                  <a:cubicBezTo>
                    <a:pt x="279" y="905"/>
                    <a:pt x="279" y="905"/>
                    <a:pt x="279" y="905"/>
                  </a:cubicBezTo>
                  <a:cubicBezTo>
                    <a:pt x="286" y="902"/>
                    <a:pt x="286" y="902"/>
                    <a:pt x="286" y="902"/>
                  </a:cubicBezTo>
                  <a:cubicBezTo>
                    <a:pt x="276" y="895"/>
                    <a:pt x="268" y="883"/>
                    <a:pt x="259" y="874"/>
                  </a:cubicBezTo>
                  <a:cubicBezTo>
                    <a:pt x="250" y="871"/>
                    <a:pt x="240" y="865"/>
                    <a:pt x="235" y="855"/>
                  </a:cubicBezTo>
                  <a:cubicBezTo>
                    <a:pt x="232" y="852"/>
                    <a:pt x="235" y="846"/>
                    <a:pt x="231" y="844"/>
                  </a:cubicBezTo>
                  <a:cubicBezTo>
                    <a:pt x="228" y="848"/>
                    <a:pt x="228" y="848"/>
                    <a:pt x="228" y="848"/>
                  </a:cubicBezTo>
                  <a:cubicBezTo>
                    <a:pt x="218" y="853"/>
                    <a:pt x="214" y="843"/>
                    <a:pt x="207" y="838"/>
                  </a:cubicBezTo>
                  <a:cubicBezTo>
                    <a:pt x="198" y="834"/>
                    <a:pt x="202" y="816"/>
                    <a:pt x="190" y="820"/>
                  </a:cubicBezTo>
                  <a:cubicBezTo>
                    <a:pt x="186" y="819"/>
                    <a:pt x="184" y="814"/>
                    <a:pt x="181" y="811"/>
                  </a:cubicBezTo>
                  <a:cubicBezTo>
                    <a:pt x="170" y="812"/>
                    <a:pt x="167" y="800"/>
                    <a:pt x="161" y="794"/>
                  </a:cubicBezTo>
                  <a:cubicBezTo>
                    <a:pt x="160" y="796"/>
                    <a:pt x="161" y="800"/>
                    <a:pt x="158" y="802"/>
                  </a:cubicBezTo>
                  <a:cubicBezTo>
                    <a:pt x="146" y="804"/>
                    <a:pt x="142" y="790"/>
                    <a:pt x="134" y="784"/>
                  </a:cubicBezTo>
                  <a:cubicBezTo>
                    <a:pt x="132" y="785"/>
                    <a:pt x="131" y="787"/>
                    <a:pt x="128" y="787"/>
                  </a:cubicBezTo>
                  <a:cubicBezTo>
                    <a:pt x="121" y="781"/>
                    <a:pt x="116" y="772"/>
                    <a:pt x="116" y="762"/>
                  </a:cubicBezTo>
                  <a:cubicBezTo>
                    <a:pt x="106" y="752"/>
                    <a:pt x="111" y="735"/>
                    <a:pt x="112" y="722"/>
                  </a:cubicBezTo>
                  <a:cubicBezTo>
                    <a:pt x="114" y="718"/>
                    <a:pt x="119" y="716"/>
                    <a:pt x="118" y="712"/>
                  </a:cubicBezTo>
                  <a:cubicBezTo>
                    <a:pt x="121" y="706"/>
                    <a:pt x="127" y="705"/>
                    <a:pt x="133" y="705"/>
                  </a:cubicBezTo>
                  <a:cubicBezTo>
                    <a:pt x="135" y="706"/>
                    <a:pt x="138" y="708"/>
                    <a:pt x="139" y="710"/>
                  </a:cubicBezTo>
                  <a:cubicBezTo>
                    <a:pt x="143" y="708"/>
                    <a:pt x="151" y="711"/>
                    <a:pt x="148" y="702"/>
                  </a:cubicBezTo>
                  <a:cubicBezTo>
                    <a:pt x="153" y="698"/>
                    <a:pt x="160" y="696"/>
                    <a:pt x="167" y="695"/>
                  </a:cubicBezTo>
                  <a:cubicBezTo>
                    <a:pt x="171" y="701"/>
                    <a:pt x="174" y="708"/>
                    <a:pt x="180" y="713"/>
                  </a:cubicBezTo>
                  <a:cubicBezTo>
                    <a:pt x="176" y="707"/>
                    <a:pt x="176" y="707"/>
                    <a:pt x="176" y="707"/>
                  </a:cubicBezTo>
                  <a:cubicBezTo>
                    <a:pt x="169" y="678"/>
                    <a:pt x="163" y="649"/>
                    <a:pt x="162" y="619"/>
                  </a:cubicBezTo>
                  <a:cubicBezTo>
                    <a:pt x="162" y="617"/>
                    <a:pt x="158" y="616"/>
                    <a:pt x="160" y="614"/>
                  </a:cubicBezTo>
                  <a:cubicBezTo>
                    <a:pt x="161" y="615"/>
                    <a:pt x="161" y="615"/>
                    <a:pt x="161" y="615"/>
                  </a:cubicBezTo>
                  <a:cubicBezTo>
                    <a:pt x="161" y="609"/>
                    <a:pt x="161" y="603"/>
                    <a:pt x="162" y="599"/>
                  </a:cubicBezTo>
                  <a:close/>
                  <a:moveTo>
                    <a:pt x="275" y="599"/>
                  </a:moveTo>
                  <a:cubicBezTo>
                    <a:pt x="269" y="602"/>
                    <a:pt x="269" y="602"/>
                    <a:pt x="269" y="602"/>
                  </a:cubicBezTo>
                  <a:cubicBezTo>
                    <a:pt x="242" y="601"/>
                    <a:pt x="214" y="604"/>
                    <a:pt x="188" y="600"/>
                  </a:cubicBezTo>
                  <a:cubicBezTo>
                    <a:pt x="192" y="605"/>
                    <a:pt x="192" y="605"/>
                    <a:pt x="192" y="605"/>
                  </a:cubicBezTo>
                  <a:cubicBezTo>
                    <a:pt x="198" y="658"/>
                    <a:pt x="198" y="658"/>
                    <a:pt x="198" y="658"/>
                  </a:cubicBezTo>
                  <a:cubicBezTo>
                    <a:pt x="201" y="679"/>
                    <a:pt x="210" y="698"/>
                    <a:pt x="209" y="719"/>
                  </a:cubicBezTo>
                  <a:cubicBezTo>
                    <a:pt x="212" y="714"/>
                    <a:pt x="210" y="706"/>
                    <a:pt x="218" y="705"/>
                  </a:cubicBezTo>
                  <a:cubicBezTo>
                    <a:pt x="215" y="698"/>
                    <a:pt x="224" y="693"/>
                    <a:pt x="219" y="687"/>
                  </a:cubicBezTo>
                  <a:cubicBezTo>
                    <a:pt x="222" y="673"/>
                    <a:pt x="223" y="659"/>
                    <a:pt x="235" y="649"/>
                  </a:cubicBezTo>
                  <a:cubicBezTo>
                    <a:pt x="250" y="649"/>
                    <a:pt x="251" y="629"/>
                    <a:pt x="266" y="628"/>
                  </a:cubicBezTo>
                  <a:cubicBezTo>
                    <a:pt x="274" y="628"/>
                    <a:pt x="278" y="638"/>
                    <a:pt x="282" y="642"/>
                  </a:cubicBezTo>
                  <a:cubicBezTo>
                    <a:pt x="272" y="630"/>
                    <a:pt x="273" y="612"/>
                    <a:pt x="275" y="599"/>
                  </a:cubicBezTo>
                  <a:close/>
                  <a:moveTo>
                    <a:pt x="424" y="635"/>
                  </a:moveTo>
                  <a:cubicBezTo>
                    <a:pt x="432" y="650"/>
                    <a:pt x="437" y="667"/>
                    <a:pt x="445" y="682"/>
                  </a:cubicBezTo>
                  <a:cubicBezTo>
                    <a:pt x="450" y="695"/>
                    <a:pt x="462" y="706"/>
                    <a:pt x="467" y="719"/>
                  </a:cubicBezTo>
                  <a:cubicBezTo>
                    <a:pt x="473" y="708"/>
                    <a:pt x="484" y="700"/>
                    <a:pt x="491" y="690"/>
                  </a:cubicBezTo>
                  <a:cubicBezTo>
                    <a:pt x="492" y="686"/>
                    <a:pt x="491" y="682"/>
                    <a:pt x="489" y="679"/>
                  </a:cubicBezTo>
                  <a:cubicBezTo>
                    <a:pt x="486" y="673"/>
                    <a:pt x="489" y="664"/>
                    <a:pt x="484" y="659"/>
                  </a:cubicBezTo>
                  <a:cubicBezTo>
                    <a:pt x="476" y="662"/>
                    <a:pt x="487" y="669"/>
                    <a:pt x="483" y="673"/>
                  </a:cubicBezTo>
                  <a:cubicBezTo>
                    <a:pt x="480" y="676"/>
                    <a:pt x="477" y="673"/>
                    <a:pt x="476" y="670"/>
                  </a:cubicBezTo>
                  <a:cubicBezTo>
                    <a:pt x="470" y="669"/>
                    <a:pt x="464" y="663"/>
                    <a:pt x="462" y="657"/>
                  </a:cubicBezTo>
                  <a:cubicBezTo>
                    <a:pt x="468" y="653"/>
                    <a:pt x="461" y="652"/>
                    <a:pt x="460" y="649"/>
                  </a:cubicBezTo>
                  <a:cubicBezTo>
                    <a:pt x="457" y="648"/>
                    <a:pt x="456" y="648"/>
                    <a:pt x="454" y="651"/>
                  </a:cubicBezTo>
                  <a:cubicBezTo>
                    <a:pt x="453" y="651"/>
                    <a:pt x="451" y="651"/>
                    <a:pt x="450" y="650"/>
                  </a:cubicBezTo>
                  <a:cubicBezTo>
                    <a:pt x="450" y="633"/>
                    <a:pt x="431" y="643"/>
                    <a:pt x="424" y="635"/>
                  </a:cubicBezTo>
                  <a:close/>
                  <a:moveTo>
                    <a:pt x="515" y="658"/>
                  </a:moveTo>
                  <a:cubicBezTo>
                    <a:pt x="513" y="665"/>
                    <a:pt x="509" y="671"/>
                    <a:pt x="503" y="676"/>
                  </a:cubicBezTo>
                  <a:cubicBezTo>
                    <a:pt x="504" y="677"/>
                    <a:pt x="504" y="677"/>
                    <a:pt x="504" y="677"/>
                  </a:cubicBezTo>
                  <a:cubicBezTo>
                    <a:pt x="511" y="672"/>
                    <a:pt x="516" y="663"/>
                    <a:pt x="525" y="662"/>
                  </a:cubicBezTo>
                  <a:lnTo>
                    <a:pt x="515" y="658"/>
                  </a:lnTo>
                  <a:close/>
                  <a:moveTo>
                    <a:pt x="744" y="681"/>
                  </a:moveTo>
                  <a:cubicBezTo>
                    <a:pt x="745" y="686"/>
                    <a:pt x="745" y="691"/>
                    <a:pt x="749" y="695"/>
                  </a:cubicBezTo>
                  <a:cubicBezTo>
                    <a:pt x="760" y="694"/>
                    <a:pt x="755" y="709"/>
                    <a:pt x="766" y="708"/>
                  </a:cubicBezTo>
                  <a:cubicBezTo>
                    <a:pt x="771" y="706"/>
                    <a:pt x="766" y="701"/>
                    <a:pt x="768" y="697"/>
                  </a:cubicBezTo>
                  <a:cubicBezTo>
                    <a:pt x="766" y="689"/>
                    <a:pt x="758" y="688"/>
                    <a:pt x="752" y="682"/>
                  </a:cubicBezTo>
                  <a:cubicBezTo>
                    <a:pt x="751" y="681"/>
                    <a:pt x="752" y="679"/>
                    <a:pt x="753" y="678"/>
                  </a:cubicBezTo>
                  <a:cubicBezTo>
                    <a:pt x="749" y="676"/>
                    <a:pt x="747" y="678"/>
                    <a:pt x="744" y="681"/>
                  </a:cubicBezTo>
                  <a:close/>
                  <a:moveTo>
                    <a:pt x="908" y="682"/>
                  </a:moveTo>
                  <a:cubicBezTo>
                    <a:pt x="900" y="681"/>
                    <a:pt x="890" y="686"/>
                    <a:pt x="882" y="680"/>
                  </a:cubicBezTo>
                  <a:cubicBezTo>
                    <a:pt x="880" y="678"/>
                    <a:pt x="878" y="682"/>
                    <a:pt x="878" y="684"/>
                  </a:cubicBezTo>
                  <a:cubicBezTo>
                    <a:pt x="876" y="688"/>
                    <a:pt x="873" y="694"/>
                    <a:pt x="866" y="692"/>
                  </a:cubicBezTo>
                  <a:cubicBezTo>
                    <a:pt x="861" y="689"/>
                    <a:pt x="861" y="684"/>
                    <a:pt x="859" y="680"/>
                  </a:cubicBezTo>
                  <a:cubicBezTo>
                    <a:pt x="859" y="683"/>
                    <a:pt x="858" y="686"/>
                    <a:pt x="858" y="689"/>
                  </a:cubicBezTo>
                  <a:cubicBezTo>
                    <a:pt x="851" y="695"/>
                    <a:pt x="849" y="701"/>
                    <a:pt x="845" y="708"/>
                  </a:cubicBezTo>
                  <a:cubicBezTo>
                    <a:pt x="839" y="715"/>
                    <a:pt x="829" y="713"/>
                    <a:pt x="823" y="718"/>
                  </a:cubicBezTo>
                  <a:cubicBezTo>
                    <a:pt x="822" y="732"/>
                    <a:pt x="806" y="729"/>
                    <a:pt x="798" y="734"/>
                  </a:cubicBezTo>
                  <a:cubicBezTo>
                    <a:pt x="797" y="735"/>
                    <a:pt x="799" y="736"/>
                    <a:pt x="800" y="737"/>
                  </a:cubicBezTo>
                  <a:cubicBezTo>
                    <a:pt x="804" y="738"/>
                    <a:pt x="809" y="738"/>
                    <a:pt x="812" y="734"/>
                  </a:cubicBezTo>
                  <a:cubicBezTo>
                    <a:pt x="825" y="737"/>
                    <a:pt x="822" y="722"/>
                    <a:pt x="829" y="717"/>
                  </a:cubicBezTo>
                  <a:cubicBezTo>
                    <a:pt x="835" y="716"/>
                    <a:pt x="841" y="711"/>
                    <a:pt x="847" y="715"/>
                  </a:cubicBezTo>
                  <a:cubicBezTo>
                    <a:pt x="854" y="722"/>
                    <a:pt x="855" y="734"/>
                    <a:pt x="854" y="744"/>
                  </a:cubicBezTo>
                  <a:cubicBezTo>
                    <a:pt x="847" y="751"/>
                    <a:pt x="851" y="762"/>
                    <a:pt x="846" y="770"/>
                  </a:cubicBezTo>
                  <a:cubicBezTo>
                    <a:pt x="847" y="780"/>
                    <a:pt x="835" y="784"/>
                    <a:pt x="837" y="794"/>
                  </a:cubicBezTo>
                  <a:cubicBezTo>
                    <a:pt x="833" y="798"/>
                    <a:pt x="827" y="799"/>
                    <a:pt x="821" y="799"/>
                  </a:cubicBezTo>
                  <a:cubicBezTo>
                    <a:pt x="798" y="790"/>
                    <a:pt x="774" y="785"/>
                    <a:pt x="748" y="782"/>
                  </a:cubicBezTo>
                  <a:cubicBezTo>
                    <a:pt x="746" y="783"/>
                    <a:pt x="745" y="785"/>
                    <a:pt x="745" y="788"/>
                  </a:cubicBezTo>
                  <a:cubicBezTo>
                    <a:pt x="755" y="793"/>
                    <a:pt x="768" y="794"/>
                    <a:pt x="779" y="798"/>
                  </a:cubicBezTo>
                  <a:cubicBezTo>
                    <a:pt x="789" y="801"/>
                    <a:pt x="796" y="813"/>
                    <a:pt x="808" y="809"/>
                  </a:cubicBezTo>
                  <a:cubicBezTo>
                    <a:pt x="818" y="803"/>
                    <a:pt x="836" y="813"/>
                    <a:pt x="843" y="802"/>
                  </a:cubicBezTo>
                  <a:cubicBezTo>
                    <a:pt x="842" y="791"/>
                    <a:pt x="851" y="783"/>
                    <a:pt x="856" y="774"/>
                  </a:cubicBezTo>
                  <a:cubicBezTo>
                    <a:pt x="859" y="773"/>
                    <a:pt x="859" y="773"/>
                    <a:pt x="859" y="773"/>
                  </a:cubicBezTo>
                  <a:cubicBezTo>
                    <a:pt x="865" y="779"/>
                    <a:pt x="865" y="788"/>
                    <a:pt x="867" y="795"/>
                  </a:cubicBezTo>
                  <a:cubicBezTo>
                    <a:pt x="875" y="786"/>
                    <a:pt x="882" y="776"/>
                    <a:pt x="889" y="767"/>
                  </a:cubicBezTo>
                  <a:cubicBezTo>
                    <a:pt x="908" y="740"/>
                    <a:pt x="924" y="710"/>
                    <a:pt x="931" y="678"/>
                  </a:cubicBezTo>
                  <a:cubicBezTo>
                    <a:pt x="923" y="678"/>
                    <a:pt x="916" y="680"/>
                    <a:pt x="908" y="682"/>
                  </a:cubicBezTo>
                  <a:close/>
                  <a:moveTo>
                    <a:pt x="543" y="682"/>
                  </a:moveTo>
                  <a:cubicBezTo>
                    <a:pt x="531" y="702"/>
                    <a:pt x="507" y="721"/>
                    <a:pt x="489" y="740"/>
                  </a:cubicBezTo>
                  <a:cubicBezTo>
                    <a:pt x="520" y="765"/>
                    <a:pt x="555" y="781"/>
                    <a:pt x="594" y="788"/>
                  </a:cubicBezTo>
                  <a:cubicBezTo>
                    <a:pt x="596" y="780"/>
                    <a:pt x="593" y="770"/>
                    <a:pt x="597" y="763"/>
                  </a:cubicBezTo>
                  <a:cubicBezTo>
                    <a:pt x="600" y="757"/>
                    <a:pt x="607" y="757"/>
                    <a:pt x="613" y="758"/>
                  </a:cubicBezTo>
                  <a:cubicBezTo>
                    <a:pt x="617" y="758"/>
                    <a:pt x="619" y="754"/>
                    <a:pt x="617" y="751"/>
                  </a:cubicBezTo>
                  <a:cubicBezTo>
                    <a:pt x="608" y="749"/>
                    <a:pt x="612" y="740"/>
                    <a:pt x="609" y="735"/>
                  </a:cubicBezTo>
                  <a:cubicBezTo>
                    <a:pt x="609" y="732"/>
                    <a:pt x="614" y="732"/>
                    <a:pt x="613" y="729"/>
                  </a:cubicBezTo>
                  <a:cubicBezTo>
                    <a:pt x="607" y="724"/>
                    <a:pt x="616" y="719"/>
                    <a:pt x="611" y="714"/>
                  </a:cubicBezTo>
                  <a:cubicBezTo>
                    <a:pt x="613" y="712"/>
                    <a:pt x="615" y="709"/>
                    <a:pt x="618" y="709"/>
                  </a:cubicBezTo>
                  <a:cubicBezTo>
                    <a:pt x="599" y="719"/>
                    <a:pt x="580" y="707"/>
                    <a:pt x="563" y="700"/>
                  </a:cubicBezTo>
                  <a:cubicBezTo>
                    <a:pt x="556" y="696"/>
                    <a:pt x="545" y="691"/>
                    <a:pt x="543" y="682"/>
                  </a:cubicBezTo>
                  <a:close/>
                  <a:moveTo>
                    <a:pt x="711" y="733"/>
                  </a:moveTo>
                  <a:cubicBezTo>
                    <a:pt x="711" y="735"/>
                    <a:pt x="707" y="739"/>
                    <a:pt x="711" y="740"/>
                  </a:cubicBezTo>
                  <a:cubicBezTo>
                    <a:pt x="718" y="733"/>
                    <a:pt x="733" y="734"/>
                    <a:pt x="734" y="723"/>
                  </a:cubicBezTo>
                  <a:cubicBezTo>
                    <a:pt x="724" y="722"/>
                    <a:pt x="718" y="727"/>
                    <a:pt x="711" y="733"/>
                  </a:cubicBezTo>
                  <a:close/>
                  <a:moveTo>
                    <a:pt x="744" y="754"/>
                  </a:moveTo>
                  <a:cubicBezTo>
                    <a:pt x="735" y="754"/>
                    <a:pt x="731" y="761"/>
                    <a:pt x="724" y="767"/>
                  </a:cubicBezTo>
                  <a:cubicBezTo>
                    <a:pt x="716" y="771"/>
                    <a:pt x="712" y="758"/>
                    <a:pt x="705" y="761"/>
                  </a:cubicBezTo>
                  <a:cubicBezTo>
                    <a:pt x="705" y="763"/>
                    <a:pt x="707" y="763"/>
                    <a:pt x="708" y="764"/>
                  </a:cubicBezTo>
                  <a:cubicBezTo>
                    <a:pt x="710" y="766"/>
                    <a:pt x="710" y="770"/>
                    <a:pt x="708" y="772"/>
                  </a:cubicBezTo>
                  <a:cubicBezTo>
                    <a:pt x="698" y="781"/>
                    <a:pt x="693" y="768"/>
                    <a:pt x="684" y="769"/>
                  </a:cubicBezTo>
                  <a:cubicBezTo>
                    <a:pt x="684" y="772"/>
                    <a:pt x="684" y="772"/>
                    <a:pt x="684" y="772"/>
                  </a:cubicBezTo>
                  <a:cubicBezTo>
                    <a:pt x="685" y="774"/>
                    <a:pt x="684" y="778"/>
                    <a:pt x="681" y="776"/>
                  </a:cubicBezTo>
                  <a:cubicBezTo>
                    <a:pt x="675" y="767"/>
                    <a:pt x="663" y="770"/>
                    <a:pt x="657" y="762"/>
                  </a:cubicBezTo>
                  <a:cubicBezTo>
                    <a:pt x="653" y="760"/>
                    <a:pt x="650" y="762"/>
                    <a:pt x="647" y="765"/>
                  </a:cubicBezTo>
                  <a:cubicBezTo>
                    <a:pt x="645" y="769"/>
                    <a:pt x="636" y="764"/>
                    <a:pt x="638" y="772"/>
                  </a:cubicBezTo>
                  <a:cubicBezTo>
                    <a:pt x="631" y="774"/>
                    <a:pt x="630" y="782"/>
                    <a:pt x="625" y="787"/>
                  </a:cubicBezTo>
                  <a:cubicBezTo>
                    <a:pt x="616" y="785"/>
                    <a:pt x="612" y="796"/>
                    <a:pt x="604" y="795"/>
                  </a:cubicBezTo>
                  <a:cubicBezTo>
                    <a:pt x="605" y="797"/>
                    <a:pt x="604" y="800"/>
                    <a:pt x="606" y="800"/>
                  </a:cubicBezTo>
                  <a:cubicBezTo>
                    <a:pt x="611" y="802"/>
                    <a:pt x="617" y="803"/>
                    <a:pt x="623" y="802"/>
                  </a:cubicBezTo>
                  <a:cubicBezTo>
                    <a:pt x="632" y="788"/>
                    <a:pt x="646" y="800"/>
                    <a:pt x="658" y="795"/>
                  </a:cubicBezTo>
                  <a:cubicBezTo>
                    <a:pt x="666" y="796"/>
                    <a:pt x="661" y="804"/>
                    <a:pt x="666" y="807"/>
                  </a:cubicBezTo>
                  <a:cubicBezTo>
                    <a:pt x="678" y="803"/>
                    <a:pt x="687" y="817"/>
                    <a:pt x="697" y="809"/>
                  </a:cubicBezTo>
                  <a:cubicBezTo>
                    <a:pt x="696" y="795"/>
                    <a:pt x="711" y="796"/>
                    <a:pt x="720" y="793"/>
                  </a:cubicBezTo>
                  <a:cubicBezTo>
                    <a:pt x="733" y="785"/>
                    <a:pt x="748" y="774"/>
                    <a:pt x="746" y="757"/>
                  </a:cubicBezTo>
                  <a:lnTo>
                    <a:pt x="744" y="754"/>
                  </a:lnTo>
                  <a:close/>
                  <a:moveTo>
                    <a:pt x="464" y="762"/>
                  </a:moveTo>
                  <a:cubicBezTo>
                    <a:pt x="447" y="783"/>
                    <a:pt x="427" y="805"/>
                    <a:pt x="407" y="822"/>
                  </a:cubicBezTo>
                  <a:cubicBezTo>
                    <a:pt x="416" y="822"/>
                    <a:pt x="421" y="832"/>
                    <a:pt x="428" y="836"/>
                  </a:cubicBezTo>
                  <a:cubicBezTo>
                    <a:pt x="472" y="873"/>
                    <a:pt x="526" y="890"/>
                    <a:pt x="576" y="903"/>
                  </a:cubicBezTo>
                  <a:cubicBezTo>
                    <a:pt x="562" y="896"/>
                    <a:pt x="562" y="896"/>
                    <a:pt x="562" y="896"/>
                  </a:cubicBezTo>
                  <a:cubicBezTo>
                    <a:pt x="552" y="884"/>
                    <a:pt x="537" y="870"/>
                    <a:pt x="537" y="854"/>
                  </a:cubicBezTo>
                  <a:cubicBezTo>
                    <a:pt x="547" y="850"/>
                    <a:pt x="546" y="839"/>
                    <a:pt x="549" y="831"/>
                  </a:cubicBezTo>
                  <a:cubicBezTo>
                    <a:pt x="558" y="822"/>
                    <a:pt x="569" y="817"/>
                    <a:pt x="580" y="814"/>
                  </a:cubicBezTo>
                  <a:cubicBezTo>
                    <a:pt x="551" y="826"/>
                    <a:pt x="525" y="805"/>
                    <a:pt x="501" y="793"/>
                  </a:cubicBezTo>
                  <a:cubicBezTo>
                    <a:pt x="488" y="784"/>
                    <a:pt x="472" y="776"/>
                    <a:pt x="464" y="762"/>
                  </a:cubicBezTo>
                  <a:close/>
                  <a:moveTo>
                    <a:pt x="867" y="843"/>
                  </a:moveTo>
                  <a:cubicBezTo>
                    <a:pt x="865" y="838"/>
                    <a:pt x="865" y="838"/>
                    <a:pt x="865" y="838"/>
                  </a:cubicBezTo>
                  <a:cubicBezTo>
                    <a:pt x="862" y="845"/>
                    <a:pt x="857" y="849"/>
                    <a:pt x="852" y="854"/>
                  </a:cubicBezTo>
                  <a:cubicBezTo>
                    <a:pt x="852" y="859"/>
                    <a:pt x="851" y="866"/>
                    <a:pt x="856" y="869"/>
                  </a:cubicBezTo>
                  <a:cubicBezTo>
                    <a:pt x="868" y="873"/>
                    <a:pt x="883" y="880"/>
                    <a:pt x="885" y="894"/>
                  </a:cubicBezTo>
                  <a:cubicBezTo>
                    <a:pt x="881" y="907"/>
                    <a:pt x="856" y="918"/>
                    <a:pt x="871" y="932"/>
                  </a:cubicBezTo>
                  <a:cubicBezTo>
                    <a:pt x="876" y="939"/>
                    <a:pt x="865" y="942"/>
                    <a:pt x="867" y="948"/>
                  </a:cubicBezTo>
                  <a:cubicBezTo>
                    <a:pt x="871" y="942"/>
                    <a:pt x="871" y="942"/>
                    <a:pt x="871" y="942"/>
                  </a:cubicBezTo>
                  <a:cubicBezTo>
                    <a:pt x="888" y="929"/>
                    <a:pt x="907" y="916"/>
                    <a:pt x="922" y="899"/>
                  </a:cubicBezTo>
                  <a:cubicBezTo>
                    <a:pt x="924" y="899"/>
                    <a:pt x="924" y="899"/>
                    <a:pt x="924" y="899"/>
                  </a:cubicBezTo>
                  <a:cubicBezTo>
                    <a:pt x="921" y="898"/>
                    <a:pt x="916" y="901"/>
                    <a:pt x="912" y="900"/>
                  </a:cubicBezTo>
                  <a:cubicBezTo>
                    <a:pt x="904" y="896"/>
                    <a:pt x="903" y="889"/>
                    <a:pt x="903" y="880"/>
                  </a:cubicBezTo>
                  <a:lnTo>
                    <a:pt x="867" y="843"/>
                  </a:lnTo>
                  <a:close/>
                  <a:moveTo>
                    <a:pt x="401" y="854"/>
                  </a:moveTo>
                  <a:cubicBezTo>
                    <a:pt x="400" y="852"/>
                    <a:pt x="400" y="852"/>
                    <a:pt x="400" y="852"/>
                  </a:cubicBezTo>
                  <a:cubicBezTo>
                    <a:pt x="401" y="856"/>
                    <a:pt x="401" y="856"/>
                    <a:pt x="401" y="856"/>
                  </a:cubicBezTo>
                  <a:lnTo>
                    <a:pt x="401" y="854"/>
                  </a:lnTo>
                  <a:close/>
                  <a:moveTo>
                    <a:pt x="410" y="867"/>
                  </a:moveTo>
                  <a:cubicBezTo>
                    <a:pt x="407" y="865"/>
                    <a:pt x="404" y="862"/>
                    <a:pt x="403" y="858"/>
                  </a:cubicBezTo>
                  <a:lnTo>
                    <a:pt x="410" y="867"/>
                  </a:lnTo>
                  <a:close/>
                  <a:moveTo>
                    <a:pt x="412" y="869"/>
                  </a:moveTo>
                  <a:cubicBezTo>
                    <a:pt x="414" y="876"/>
                    <a:pt x="423" y="880"/>
                    <a:pt x="421" y="889"/>
                  </a:cubicBezTo>
                  <a:cubicBezTo>
                    <a:pt x="416" y="897"/>
                    <a:pt x="406" y="897"/>
                    <a:pt x="398" y="897"/>
                  </a:cubicBezTo>
                  <a:cubicBezTo>
                    <a:pt x="381" y="894"/>
                    <a:pt x="369" y="907"/>
                    <a:pt x="353" y="909"/>
                  </a:cubicBezTo>
                  <a:cubicBezTo>
                    <a:pt x="339" y="913"/>
                    <a:pt x="334" y="896"/>
                    <a:pt x="321" y="897"/>
                  </a:cubicBezTo>
                  <a:cubicBezTo>
                    <a:pt x="402" y="967"/>
                    <a:pt x="494" y="1012"/>
                    <a:pt x="602" y="1017"/>
                  </a:cubicBezTo>
                  <a:cubicBezTo>
                    <a:pt x="610" y="1023"/>
                    <a:pt x="610" y="1023"/>
                    <a:pt x="610" y="1023"/>
                  </a:cubicBezTo>
                  <a:cubicBezTo>
                    <a:pt x="606" y="1013"/>
                    <a:pt x="606" y="1013"/>
                    <a:pt x="606" y="1013"/>
                  </a:cubicBezTo>
                  <a:cubicBezTo>
                    <a:pt x="606" y="936"/>
                    <a:pt x="606" y="936"/>
                    <a:pt x="606" y="936"/>
                  </a:cubicBezTo>
                  <a:cubicBezTo>
                    <a:pt x="599" y="939"/>
                    <a:pt x="599" y="939"/>
                    <a:pt x="599" y="939"/>
                  </a:cubicBezTo>
                  <a:cubicBezTo>
                    <a:pt x="529" y="936"/>
                    <a:pt x="467" y="910"/>
                    <a:pt x="412" y="869"/>
                  </a:cubicBezTo>
                  <a:close/>
                  <a:moveTo>
                    <a:pt x="948" y="923"/>
                  </a:moveTo>
                  <a:cubicBezTo>
                    <a:pt x="947" y="916"/>
                    <a:pt x="947" y="916"/>
                    <a:pt x="947" y="916"/>
                  </a:cubicBezTo>
                  <a:cubicBezTo>
                    <a:pt x="938" y="932"/>
                    <a:pt x="920" y="943"/>
                    <a:pt x="907" y="955"/>
                  </a:cubicBezTo>
                  <a:cubicBezTo>
                    <a:pt x="888" y="974"/>
                    <a:pt x="857" y="978"/>
                    <a:pt x="848" y="1005"/>
                  </a:cubicBezTo>
                  <a:cubicBezTo>
                    <a:pt x="838" y="1014"/>
                    <a:pt x="834" y="1029"/>
                    <a:pt x="820" y="1034"/>
                  </a:cubicBezTo>
                  <a:cubicBezTo>
                    <a:pt x="815" y="1048"/>
                    <a:pt x="800" y="1047"/>
                    <a:pt x="791" y="1057"/>
                  </a:cubicBezTo>
                  <a:cubicBezTo>
                    <a:pt x="767" y="1079"/>
                    <a:pt x="751" y="1043"/>
                    <a:pt x="729" y="1039"/>
                  </a:cubicBezTo>
                  <a:cubicBezTo>
                    <a:pt x="685" y="1047"/>
                    <a:pt x="685" y="1047"/>
                    <a:pt x="685" y="1047"/>
                  </a:cubicBezTo>
                  <a:cubicBezTo>
                    <a:pt x="670" y="1047"/>
                    <a:pt x="654" y="1052"/>
                    <a:pt x="640" y="1047"/>
                  </a:cubicBezTo>
                  <a:cubicBezTo>
                    <a:pt x="642" y="1077"/>
                    <a:pt x="642" y="1109"/>
                    <a:pt x="640" y="1138"/>
                  </a:cubicBezTo>
                  <a:cubicBezTo>
                    <a:pt x="645" y="1135"/>
                    <a:pt x="645" y="1135"/>
                    <a:pt x="645" y="1135"/>
                  </a:cubicBezTo>
                  <a:cubicBezTo>
                    <a:pt x="785" y="1129"/>
                    <a:pt x="906" y="1076"/>
                    <a:pt x="1009" y="982"/>
                  </a:cubicBezTo>
                  <a:lnTo>
                    <a:pt x="948" y="923"/>
                  </a:lnTo>
                  <a:close/>
                  <a:moveTo>
                    <a:pt x="304" y="923"/>
                  </a:moveTo>
                  <a:cubicBezTo>
                    <a:pt x="304" y="926"/>
                    <a:pt x="304" y="926"/>
                    <a:pt x="304" y="926"/>
                  </a:cubicBezTo>
                  <a:cubicBezTo>
                    <a:pt x="244" y="986"/>
                    <a:pt x="244" y="986"/>
                    <a:pt x="244" y="986"/>
                  </a:cubicBezTo>
                  <a:cubicBezTo>
                    <a:pt x="334" y="1064"/>
                    <a:pt x="436" y="1115"/>
                    <a:pt x="553" y="1131"/>
                  </a:cubicBezTo>
                  <a:cubicBezTo>
                    <a:pt x="571" y="1134"/>
                    <a:pt x="593" y="1132"/>
                    <a:pt x="611" y="1138"/>
                  </a:cubicBezTo>
                  <a:cubicBezTo>
                    <a:pt x="606" y="1131"/>
                    <a:pt x="606" y="1131"/>
                    <a:pt x="606" y="1131"/>
                  </a:cubicBezTo>
                  <a:cubicBezTo>
                    <a:pt x="606" y="1052"/>
                    <a:pt x="606" y="1052"/>
                    <a:pt x="606" y="1052"/>
                  </a:cubicBezTo>
                  <a:cubicBezTo>
                    <a:pt x="609" y="1048"/>
                    <a:pt x="609" y="1048"/>
                    <a:pt x="609" y="1048"/>
                  </a:cubicBezTo>
                  <a:cubicBezTo>
                    <a:pt x="600" y="1050"/>
                    <a:pt x="600" y="1050"/>
                    <a:pt x="600" y="1050"/>
                  </a:cubicBezTo>
                  <a:cubicBezTo>
                    <a:pt x="487" y="1042"/>
                    <a:pt x="387" y="1002"/>
                    <a:pt x="304" y="923"/>
                  </a:cubicBezTo>
                  <a:close/>
                  <a:moveTo>
                    <a:pt x="636" y="943"/>
                  </a:moveTo>
                  <a:cubicBezTo>
                    <a:pt x="640" y="949"/>
                    <a:pt x="640" y="949"/>
                    <a:pt x="640" y="949"/>
                  </a:cubicBezTo>
                  <a:cubicBezTo>
                    <a:pt x="640" y="973"/>
                    <a:pt x="643" y="997"/>
                    <a:pt x="640" y="1021"/>
                  </a:cubicBezTo>
                  <a:cubicBezTo>
                    <a:pt x="661" y="1014"/>
                    <a:pt x="686" y="1015"/>
                    <a:pt x="709" y="1011"/>
                  </a:cubicBezTo>
                  <a:cubicBezTo>
                    <a:pt x="705" y="1009"/>
                    <a:pt x="700" y="1008"/>
                    <a:pt x="697" y="1003"/>
                  </a:cubicBezTo>
                  <a:cubicBezTo>
                    <a:pt x="683" y="1003"/>
                    <a:pt x="677" y="988"/>
                    <a:pt x="672" y="978"/>
                  </a:cubicBezTo>
                  <a:cubicBezTo>
                    <a:pt x="670" y="970"/>
                    <a:pt x="676" y="963"/>
                    <a:pt x="679" y="957"/>
                  </a:cubicBezTo>
                  <a:cubicBezTo>
                    <a:pt x="673" y="945"/>
                    <a:pt x="655" y="954"/>
                    <a:pt x="645" y="949"/>
                  </a:cubicBezTo>
                  <a:cubicBezTo>
                    <a:pt x="642" y="947"/>
                    <a:pt x="640" y="943"/>
                    <a:pt x="636" y="9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4630" y="181"/>
              <a:ext cx="37" cy="39"/>
            </a:xfrm>
            <a:custGeom>
              <a:avLst/>
              <a:gdLst>
                <a:gd name="T0" fmla="*/ 124 w 205"/>
                <a:gd name="T1" fmla="*/ 61 h 216"/>
                <a:gd name="T2" fmla="*/ 198 w 205"/>
                <a:gd name="T3" fmla="*/ 200 h 216"/>
                <a:gd name="T4" fmla="*/ 205 w 205"/>
                <a:gd name="T5" fmla="*/ 216 h 216"/>
                <a:gd name="T6" fmla="*/ 48 w 205"/>
                <a:gd name="T7" fmla="*/ 49 h 216"/>
                <a:gd name="T8" fmla="*/ 0 w 205"/>
                <a:gd name="T9" fmla="*/ 0 h 216"/>
                <a:gd name="T10" fmla="*/ 124 w 205"/>
                <a:gd name="T11" fmla="*/ 61 h 216"/>
              </a:gdLst>
              <a:ahLst/>
              <a:cxnLst>
                <a:cxn ang="0">
                  <a:pos x="T0" y="T1"/>
                </a:cxn>
                <a:cxn ang="0">
                  <a:pos x="T2" y="T3"/>
                </a:cxn>
                <a:cxn ang="0">
                  <a:pos x="T4" y="T5"/>
                </a:cxn>
                <a:cxn ang="0">
                  <a:pos x="T6" y="T7"/>
                </a:cxn>
                <a:cxn ang="0">
                  <a:pos x="T8" y="T9"/>
                </a:cxn>
                <a:cxn ang="0">
                  <a:pos x="T10" y="T11"/>
                </a:cxn>
              </a:cxnLst>
              <a:rect l="0" t="0" r="r" b="b"/>
              <a:pathLst>
                <a:path w="205" h="216">
                  <a:moveTo>
                    <a:pt x="124" y="61"/>
                  </a:moveTo>
                  <a:cubicBezTo>
                    <a:pt x="166" y="99"/>
                    <a:pt x="185" y="149"/>
                    <a:pt x="198" y="200"/>
                  </a:cubicBezTo>
                  <a:cubicBezTo>
                    <a:pt x="205" y="216"/>
                    <a:pt x="205" y="216"/>
                    <a:pt x="205" y="216"/>
                  </a:cubicBezTo>
                  <a:cubicBezTo>
                    <a:pt x="143" y="172"/>
                    <a:pt x="87" y="112"/>
                    <a:pt x="48" y="49"/>
                  </a:cubicBezTo>
                  <a:cubicBezTo>
                    <a:pt x="0" y="0"/>
                    <a:pt x="0" y="0"/>
                    <a:pt x="0" y="0"/>
                  </a:cubicBezTo>
                  <a:cubicBezTo>
                    <a:pt x="42" y="18"/>
                    <a:pt x="87" y="29"/>
                    <a:pt x="124"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p:cNvSpPr>
              <a:spLocks/>
            </p:cNvSpPr>
            <p:nvPr userDrawn="1"/>
          </p:nvSpPr>
          <p:spPr bwMode="auto">
            <a:xfrm>
              <a:off x="4438" y="182"/>
              <a:ext cx="37" cy="40"/>
            </a:xfrm>
            <a:custGeom>
              <a:avLst/>
              <a:gdLst>
                <a:gd name="T0" fmla="*/ 97 w 201"/>
                <a:gd name="T1" fmla="*/ 129 h 217"/>
                <a:gd name="T2" fmla="*/ 0 w 201"/>
                <a:gd name="T3" fmla="*/ 217 h 217"/>
                <a:gd name="T4" fmla="*/ 43 w 201"/>
                <a:gd name="T5" fmla="*/ 106 h 217"/>
                <a:gd name="T6" fmla="*/ 201 w 201"/>
                <a:gd name="T7" fmla="*/ 0 h 217"/>
                <a:gd name="T8" fmla="*/ 97 w 201"/>
                <a:gd name="T9" fmla="*/ 129 h 217"/>
              </a:gdLst>
              <a:ahLst/>
              <a:cxnLst>
                <a:cxn ang="0">
                  <a:pos x="T0" y="T1"/>
                </a:cxn>
                <a:cxn ang="0">
                  <a:pos x="T2" y="T3"/>
                </a:cxn>
                <a:cxn ang="0">
                  <a:pos x="T4" y="T5"/>
                </a:cxn>
                <a:cxn ang="0">
                  <a:pos x="T6" y="T7"/>
                </a:cxn>
                <a:cxn ang="0">
                  <a:pos x="T8" y="T9"/>
                </a:cxn>
              </a:cxnLst>
              <a:rect l="0" t="0" r="r" b="b"/>
              <a:pathLst>
                <a:path w="201" h="217">
                  <a:moveTo>
                    <a:pt x="97" y="129"/>
                  </a:moveTo>
                  <a:cubicBezTo>
                    <a:pt x="68" y="164"/>
                    <a:pt x="32" y="187"/>
                    <a:pt x="0" y="217"/>
                  </a:cubicBezTo>
                  <a:cubicBezTo>
                    <a:pt x="17" y="182"/>
                    <a:pt x="18" y="139"/>
                    <a:pt x="43" y="106"/>
                  </a:cubicBezTo>
                  <a:cubicBezTo>
                    <a:pt x="78" y="44"/>
                    <a:pt x="143" y="23"/>
                    <a:pt x="201" y="0"/>
                  </a:cubicBezTo>
                  <a:cubicBezTo>
                    <a:pt x="158" y="38"/>
                    <a:pt x="128" y="85"/>
                    <a:pt x="97"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8"/>
            <p:cNvSpPr>
              <a:spLocks/>
            </p:cNvSpPr>
            <p:nvPr userDrawn="1"/>
          </p:nvSpPr>
          <p:spPr bwMode="auto">
            <a:xfrm>
              <a:off x="4645" y="195"/>
              <a:ext cx="37" cy="56"/>
            </a:xfrm>
            <a:custGeom>
              <a:avLst/>
              <a:gdLst>
                <a:gd name="T0" fmla="*/ 193 w 207"/>
                <a:gd name="T1" fmla="*/ 124 h 306"/>
                <a:gd name="T2" fmla="*/ 200 w 207"/>
                <a:gd name="T3" fmla="*/ 306 h 306"/>
                <a:gd name="T4" fmla="*/ 199 w 207"/>
                <a:gd name="T5" fmla="*/ 306 h 306"/>
                <a:gd name="T6" fmla="*/ 47 w 207"/>
                <a:gd name="T7" fmla="*/ 158 h 306"/>
                <a:gd name="T8" fmla="*/ 0 w 207"/>
                <a:gd name="T9" fmla="*/ 50 h 306"/>
                <a:gd name="T10" fmla="*/ 146 w 207"/>
                <a:gd name="T11" fmla="*/ 188 h 306"/>
                <a:gd name="T12" fmla="*/ 174 w 207"/>
                <a:gd name="T13" fmla="*/ 233 h 306"/>
                <a:gd name="T14" fmla="*/ 175 w 207"/>
                <a:gd name="T15" fmla="*/ 232 h 306"/>
                <a:gd name="T16" fmla="*/ 125 w 207"/>
                <a:gd name="T17" fmla="*/ 64 h 306"/>
                <a:gd name="T18" fmla="*/ 77 w 207"/>
                <a:gd name="T19" fmla="*/ 0 h 306"/>
                <a:gd name="T20" fmla="*/ 193 w 207"/>
                <a:gd name="T21" fmla="*/ 12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306">
                  <a:moveTo>
                    <a:pt x="193" y="124"/>
                  </a:moveTo>
                  <a:cubicBezTo>
                    <a:pt x="207" y="185"/>
                    <a:pt x="187" y="244"/>
                    <a:pt x="200" y="306"/>
                  </a:cubicBezTo>
                  <a:cubicBezTo>
                    <a:pt x="199" y="306"/>
                    <a:pt x="199" y="306"/>
                    <a:pt x="199" y="306"/>
                  </a:cubicBezTo>
                  <a:cubicBezTo>
                    <a:pt x="166" y="241"/>
                    <a:pt x="96" y="210"/>
                    <a:pt x="47" y="158"/>
                  </a:cubicBezTo>
                  <a:cubicBezTo>
                    <a:pt x="19" y="127"/>
                    <a:pt x="7" y="90"/>
                    <a:pt x="0" y="50"/>
                  </a:cubicBezTo>
                  <a:cubicBezTo>
                    <a:pt x="28" y="117"/>
                    <a:pt x="103" y="131"/>
                    <a:pt x="146" y="188"/>
                  </a:cubicBezTo>
                  <a:cubicBezTo>
                    <a:pt x="160" y="201"/>
                    <a:pt x="165" y="219"/>
                    <a:pt x="174" y="233"/>
                  </a:cubicBezTo>
                  <a:cubicBezTo>
                    <a:pt x="175" y="232"/>
                    <a:pt x="175" y="232"/>
                    <a:pt x="175" y="232"/>
                  </a:cubicBezTo>
                  <a:cubicBezTo>
                    <a:pt x="151" y="179"/>
                    <a:pt x="142" y="120"/>
                    <a:pt x="125" y="64"/>
                  </a:cubicBezTo>
                  <a:cubicBezTo>
                    <a:pt x="117" y="39"/>
                    <a:pt x="99" y="15"/>
                    <a:pt x="77" y="0"/>
                  </a:cubicBezTo>
                  <a:cubicBezTo>
                    <a:pt x="133" y="11"/>
                    <a:pt x="182" y="70"/>
                    <a:pt x="193"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p:cNvSpPr>
            <p:nvPr userDrawn="1"/>
          </p:nvSpPr>
          <p:spPr bwMode="auto">
            <a:xfrm>
              <a:off x="4423" y="197"/>
              <a:ext cx="37" cy="55"/>
            </a:xfrm>
            <a:custGeom>
              <a:avLst/>
              <a:gdLst>
                <a:gd name="T0" fmla="*/ 124 w 201"/>
                <a:gd name="T1" fmla="*/ 0 h 306"/>
                <a:gd name="T2" fmla="*/ 52 w 201"/>
                <a:gd name="T3" fmla="*/ 169 h 306"/>
                <a:gd name="T4" fmla="*/ 31 w 201"/>
                <a:gd name="T5" fmla="*/ 233 h 306"/>
                <a:gd name="T6" fmla="*/ 33 w 201"/>
                <a:gd name="T7" fmla="*/ 234 h 306"/>
                <a:gd name="T8" fmla="*/ 80 w 201"/>
                <a:gd name="T9" fmla="*/ 165 h 306"/>
                <a:gd name="T10" fmla="*/ 201 w 201"/>
                <a:gd name="T11" fmla="*/ 48 h 306"/>
                <a:gd name="T12" fmla="*/ 74 w 201"/>
                <a:gd name="T13" fmla="*/ 230 h 306"/>
                <a:gd name="T14" fmla="*/ 10 w 201"/>
                <a:gd name="T15" fmla="*/ 306 h 306"/>
                <a:gd name="T16" fmla="*/ 11 w 201"/>
                <a:gd name="T17" fmla="*/ 246 h 306"/>
                <a:gd name="T18" fmla="*/ 48 w 201"/>
                <a:gd name="T19" fmla="*/ 51 h 306"/>
                <a:gd name="T20" fmla="*/ 124 w 201"/>
                <a:gd name="T21"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306">
                  <a:moveTo>
                    <a:pt x="124" y="0"/>
                  </a:moveTo>
                  <a:cubicBezTo>
                    <a:pt x="67" y="40"/>
                    <a:pt x="70" y="110"/>
                    <a:pt x="52" y="169"/>
                  </a:cubicBezTo>
                  <a:cubicBezTo>
                    <a:pt x="46" y="191"/>
                    <a:pt x="36" y="211"/>
                    <a:pt x="31" y="233"/>
                  </a:cubicBezTo>
                  <a:cubicBezTo>
                    <a:pt x="33" y="234"/>
                    <a:pt x="33" y="234"/>
                    <a:pt x="33" y="234"/>
                  </a:cubicBezTo>
                  <a:cubicBezTo>
                    <a:pt x="42" y="209"/>
                    <a:pt x="59" y="185"/>
                    <a:pt x="80" y="165"/>
                  </a:cubicBezTo>
                  <a:cubicBezTo>
                    <a:pt x="121" y="127"/>
                    <a:pt x="181" y="104"/>
                    <a:pt x="201" y="48"/>
                  </a:cubicBezTo>
                  <a:cubicBezTo>
                    <a:pt x="200" y="125"/>
                    <a:pt x="136" y="186"/>
                    <a:pt x="74" y="230"/>
                  </a:cubicBezTo>
                  <a:cubicBezTo>
                    <a:pt x="48" y="252"/>
                    <a:pt x="24" y="278"/>
                    <a:pt x="10" y="306"/>
                  </a:cubicBezTo>
                  <a:cubicBezTo>
                    <a:pt x="8" y="287"/>
                    <a:pt x="13" y="267"/>
                    <a:pt x="11" y="246"/>
                  </a:cubicBezTo>
                  <a:cubicBezTo>
                    <a:pt x="5" y="179"/>
                    <a:pt x="0" y="102"/>
                    <a:pt x="48" y="51"/>
                  </a:cubicBezTo>
                  <a:cubicBezTo>
                    <a:pt x="68" y="26"/>
                    <a:pt x="95" y="8"/>
                    <a:pt x="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0"/>
            <p:cNvSpPr>
              <a:spLocks/>
            </p:cNvSpPr>
            <p:nvPr userDrawn="1"/>
          </p:nvSpPr>
          <p:spPr bwMode="auto">
            <a:xfrm>
              <a:off x="4658" y="214"/>
              <a:ext cx="40" cy="73"/>
            </a:xfrm>
            <a:custGeom>
              <a:avLst/>
              <a:gdLst>
                <a:gd name="T0" fmla="*/ 157 w 219"/>
                <a:gd name="T1" fmla="*/ 33 h 401"/>
                <a:gd name="T2" fmla="*/ 182 w 219"/>
                <a:gd name="T3" fmla="*/ 293 h 401"/>
                <a:gd name="T4" fmla="*/ 153 w 219"/>
                <a:gd name="T5" fmla="*/ 401 h 401"/>
                <a:gd name="T6" fmla="*/ 147 w 219"/>
                <a:gd name="T7" fmla="*/ 378 h 401"/>
                <a:gd name="T8" fmla="*/ 22 w 219"/>
                <a:gd name="T9" fmla="*/ 171 h 401"/>
                <a:gd name="T10" fmla="*/ 0 w 219"/>
                <a:gd name="T11" fmla="*/ 96 h 401"/>
                <a:gd name="T12" fmla="*/ 134 w 219"/>
                <a:gd name="T13" fmla="*/ 253 h 401"/>
                <a:gd name="T14" fmla="*/ 148 w 219"/>
                <a:gd name="T15" fmla="*/ 309 h 401"/>
                <a:gd name="T16" fmla="*/ 151 w 219"/>
                <a:gd name="T17" fmla="*/ 307 h 401"/>
                <a:gd name="T18" fmla="*/ 153 w 219"/>
                <a:gd name="T19" fmla="*/ 100 h 401"/>
                <a:gd name="T20" fmla="*/ 129 w 219"/>
                <a:gd name="T21" fmla="*/ 0 h 401"/>
                <a:gd name="T22" fmla="*/ 157 w 219"/>
                <a:gd name="T23" fmla="*/ 3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401">
                  <a:moveTo>
                    <a:pt x="157" y="33"/>
                  </a:moveTo>
                  <a:cubicBezTo>
                    <a:pt x="208" y="103"/>
                    <a:pt x="219" y="214"/>
                    <a:pt x="182" y="293"/>
                  </a:cubicBezTo>
                  <a:cubicBezTo>
                    <a:pt x="168" y="327"/>
                    <a:pt x="158" y="363"/>
                    <a:pt x="153" y="401"/>
                  </a:cubicBezTo>
                  <a:cubicBezTo>
                    <a:pt x="150" y="394"/>
                    <a:pt x="149" y="386"/>
                    <a:pt x="147" y="378"/>
                  </a:cubicBezTo>
                  <a:cubicBezTo>
                    <a:pt x="127" y="300"/>
                    <a:pt x="53" y="245"/>
                    <a:pt x="22" y="171"/>
                  </a:cubicBezTo>
                  <a:cubicBezTo>
                    <a:pt x="13" y="147"/>
                    <a:pt x="5" y="122"/>
                    <a:pt x="0" y="96"/>
                  </a:cubicBezTo>
                  <a:cubicBezTo>
                    <a:pt x="33" y="156"/>
                    <a:pt x="113" y="187"/>
                    <a:pt x="134" y="253"/>
                  </a:cubicBezTo>
                  <a:cubicBezTo>
                    <a:pt x="143" y="270"/>
                    <a:pt x="143" y="291"/>
                    <a:pt x="148" y="309"/>
                  </a:cubicBezTo>
                  <a:cubicBezTo>
                    <a:pt x="149" y="309"/>
                    <a:pt x="151" y="308"/>
                    <a:pt x="151" y="307"/>
                  </a:cubicBezTo>
                  <a:cubicBezTo>
                    <a:pt x="141" y="239"/>
                    <a:pt x="144" y="167"/>
                    <a:pt x="153" y="100"/>
                  </a:cubicBezTo>
                  <a:cubicBezTo>
                    <a:pt x="153" y="64"/>
                    <a:pt x="149" y="28"/>
                    <a:pt x="129" y="0"/>
                  </a:cubicBezTo>
                  <a:cubicBezTo>
                    <a:pt x="142" y="8"/>
                    <a:pt x="148" y="22"/>
                    <a:pt x="15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p:cNvSpPr>
            <p:nvPr userDrawn="1"/>
          </p:nvSpPr>
          <p:spPr bwMode="auto">
            <a:xfrm>
              <a:off x="4410" y="216"/>
              <a:ext cx="37" cy="73"/>
            </a:xfrm>
            <a:custGeom>
              <a:avLst/>
              <a:gdLst>
                <a:gd name="T0" fmla="*/ 75 w 205"/>
                <a:gd name="T1" fmla="*/ 1 h 401"/>
                <a:gd name="T2" fmla="*/ 66 w 205"/>
                <a:gd name="T3" fmla="*/ 228 h 401"/>
                <a:gd name="T4" fmla="*/ 60 w 205"/>
                <a:gd name="T5" fmla="*/ 306 h 401"/>
                <a:gd name="T6" fmla="*/ 63 w 205"/>
                <a:gd name="T7" fmla="*/ 308 h 401"/>
                <a:gd name="T8" fmla="*/ 68 w 205"/>
                <a:gd name="T9" fmla="*/ 281 h 401"/>
                <a:gd name="T10" fmla="*/ 181 w 205"/>
                <a:gd name="T11" fmla="*/ 130 h 401"/>
                <a:gd name="T12" fmla="*/ 205 w 205"/>
                <a:gd name="T13" fmla="*/ 94 h 401"/>
                <a:gd name="T14" fmla="*/ 178 w 205"/>
                <a:gd name="T15" fmla="*/ 186 h 401"/>
                <a:gd name="T16" fmla="*/ 60 w 205"/>
                <a:gd name="T17" fmla="*/ 401 h 401"/>
                <a:gd name="T18" fmla="*/ 5 w 205"/>
                <a:gd name="T19" fmla="*/ 178 h 401"/>
                <a:gd name="T20" fmla="*/ 72 w 205"/>
                <a:gd name="T21" fmla="*/ 2 h 401"/>
                <a:gd name="T22" fmla="*/ 75 w 205"/>
                <a:gd name="T23" fmla="*/ 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401">
                  <a:moveTo>
                    <a:pt x="75" y="1"/>
                  </a:moveTo>
                  <a:cubicBezTo>
                    <a:pt x="31" y="68"/>
                    <a:pt x="68" y="152"/>
                    <a:pt x="66" y="228"/>
                  </a:cubicBezTo>
                  <a:cubicBezTo>
                    <a:pt x="60" y="306"/>
                    <a:pt x="60" y="306"/>
                    <a:pt x="60" y="306"/>
                  </a:cubicBezTo>
                  <a:cubicBezTo>
                    <a:pt x="61" y="307"/>
                    <a:pt x="61" y="309"/>
                    <a:pt x="63" y="308"/>
                  </a:cubicBezTo>
                  <a:cubicBezTo>
                    <a:pt x="66" y="300"/>
                    <a:pt x="66" y="290"/>
                    <a:pt x="68" y="281"/>
                  </a:cubicBezTo>
                  <a:cubicBezTo>
                    <a:pt x="78" y="218"/>
                    <a:pt x="133" y="174"/>
                    <a:pt x="181" y="130"/>
                  </a:cubicBezTo>
                  <a:cubicBezTo>
                    <a:pt x="191" y="119"/>
                    <a:pt x="200" y="107"/>
                    <a:pt x="205" y="94"/>
                  </a:cubicBezTo>
                  <a:cubicBezTo>
                    <a:pt x="201" y="125"/>
                    <a:pt x="191" y="157"/>
                    <a:pt x="178" y="186"/>
                  </a:cubicBezTo>
                  <a:cubicBezTo>
                    <a:pt x="141" y="258"/>
                    <a:pt x="73" y="318"/>
                    <a:pt x="60" y="401"/>
                  </a:cubicBezTo>
                  <a:cubicBezTo>
                    <a:pt x="54" y="321"/>
                    <a:pt x="0" y="262"/>
                    <a:pt x="5" y="178"/>
                  </a:cubicBezTo>
                  <a:cubicBezTo>
                    <a:pt x="4" y="109"/>
                    <a:pt x="32" y="53"/>
                    <a:pt x="72" y="2"/>
                  </a:cubicBezTo>
                  <a:cubicBezTo>
                    <a:pt x="73" y="2"/>
                    <a:pt x="74" y="0"/>
                    <a:pt x="7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p:cNvSpPr>
            <p:nvPr userDrawn="1"/>
          </p:nvSpPr>
          <p:spPr bwMode="auto">
            <a:xfrm>
              <a:off x="4667" y="252"/>
              <a:ext cx="38" cy="74"/>
            </a:xfrm>
            <a:custGeom>
              <a:avLst/>
              <a:gdLst>
                <a:gd name="T0" fmla="*/ 153 w 207"/>
                <a:gd name="T1" fmla="*/ 274 h 401"/>
                <a:gd name="T2" fmla="*/ 57 w 207"/>
                <a:gd name="T3" fmla="*/ 401 h 401"/>
                <a:gd name="T4" fmla="*/ 51 w 207"/>
                <a:gd name="T5" fmla="*/ 291 h 401"/>
                <a:gd name="T6" fmla="*/ 0 w 207"/>
                <a:gd name="T7" fmla="*/ 69 h 401"/>
                <a:gd name="T8" fmla="*/ 1 w 207"/>
                <a:gd name="T9" fmla="*/ 40 h 401"/>
                <a:gd name="T10" fmla="*/ 92 w 207"/>
                <a:gd name="T11" fmla="*/ 263 h 401"/>
                <a:gd name="T12" fmla="*/ 83 w 207"/>
                <a:gd name="T13" fmla="*/ 322 h 401"/>
                <a:gd name="T14" fmla="*/ 85 w 207"/>
                <a:gd name="T15" fmla="*/ 324 h 401"/>
                <a:gd name="T16" fmla="*/ 88 w 207"/>
                <a:gd name="T17" fmla="*/ 320 h 401"/>
                <a:gd name="T18" fmla="*/ 123 w 207"/>
                <a:gd name="T19" fmla="*/ 189 h 401"/>
                <a:gd name="T20" fmla="*/ 168 w 207"/>
                <a:gd name="T21" fmla="*/ 0 h 401"/>
                <a:gd name="T22" fmla="*/ 153 w 207"/>
                <a:gd name="T23" fmla="*/ 27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401">
                  <a:moveTo>
                    <a:pt x="153" y="274"/>
                  </a:moveTo>
                  <a:cubicBezTo>
                    <a:pt x="122" y="317"/>
                    <a:pt x="85" y="357"/>
                    <a:pt x="57" y="401"/>
                  </a:cubicBezTo>
                  <a:cubicBezTo>
                    <a:pt x="61" y="367"/>
                    <a:pt x="65" y="324"/>
                    <a:pt x="51" y="291"/>
                  </a:cubicBezTo>
                  <a:cubicBezTo>
                    <a:pt x="27" y="220"/>
                    <a:pt x="7" y="147"/>
                    <a:pt x="0" y="69"/>
                  </a:cubicBezTo>
                  <a:cubicBezTo>
                    <a:pt x="1" y="40"/>
                    <a:pt x="1" y="40"/>
                    <a:pt x="1" y="40"/>
                  </a:cubicBezTo>
                  <a:cubicBezTo>
                    <a:pt x="19" y="119"/>
                    <a:pt x="97" y="174"/>
                    <a:pt x="92" y="263"/>
                  </a:cubicBezTo>
                  <a:cubicBezTo>
                    <a:pt x="94" y="285"/>
                    <a:pt x="87" y="303"/>
                    <a:pt x="83" y="322"/>
                  </a:cubicBezTo>
                  <a:cubicBezTo>
                    <a:pt x="85" y="324"/>
                    <a:pt x="85" y="324"/>
                    <a:pt x="85" y="324"/>
                  </a:cubicBezTo>
                  <a:cubicBezTo>
                    <a:pt x="88" y="320"/>
                    <a:pt x="88" y="320"/>
                    <a:pt x="88" y="320"/>
                  </a:cubicBezTo>
                  <a:cubicBezTo>
                    <a:pt x="100" y="276"/>
                    <a:pt x="105" y="230"/>
                    <a:pt x="123" y="189"/>
                  </a:cubicBezTo>
                  <a:cubicBezTo>
                    <a:pt x="149" y="130"/>
                    <a:pt x="181" y="71"/>
                    <a:pt x="168" y="0"/>
                  </a:cubicBezTo>
                  <a:cubicBezTo>
                    <a:pt x="207" y="84"/>
                    <a:pt x="195" y="196"/>
                    <a:pt x="153" y="2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3"/>
            <p:cNvSpPr>
              <a:spLocks/>
            </p:cNvSpPr>
            <p:nvPr userDrawn="1"/>
          </p:nvSpPr>
          <p:spPr bwMode="auto">
            <a:xfrm>
              <a:off x="4403" y="254"/>
              <a:ext cx="36" cy="73"/>
            </a:xfrm>
            <a:custGeom>
              <a:avLst/>
              <a:gdLst>
                <a:gd name="T0" fmla="*/ 91 w 199"/>
                <a:gd name="T1" fmla="*/ 234 h 399"/>
                <a:gd name="T2" fmla="*/ 113 w 199"/>
                <a:gd name="T3" fmla="*/ 322 h 399"/>
                <a:gd name="T4" fmla="*/ 116 w 199"/>
                <a:gd name="T5" fmla="*/ 321 h 399"/>
                <a:gd name="T6" fmla="*/ 173 w 199"/>
                <a:gd name="T7" fmla="*/ 95 h 399"/>
                <a:gd name="T8" fmla="*/ 194 w 199"/>
                <a:gd name="T9" fmla="*/ 37 h 399"/>
                <a:gd name="T10" fmla="*/ 184 w 199"/>
                <a:gd name="T11" fmla="*/ 157 h 399"/>
                <a:gd name="T12" fmla="*/ 144 w 199"/>
                <a:gd name="T13" fmla="*/ 303 h 399"/>
                <a:gd name="T14" fmla="*/ 142 w 199"/>
                <a:gd name="T15" fmla="*/ 399 h 399"/>
                <a:gd name="T16" fmla="*/ 138 w 199"/>
                <a:gd name="T17" fmla="*/ 395 h 399"/>
                <a:gd name="T18" fmla="*/ 25 w 199"/>
                <a:gd name="T19" fmla="*/ 228 h 399"/>
                <a:gd name="T20" fmla="*/ 10 w 199"/>
                <a:gd name="T21" fmla="*/ 63 h 399"/>
                <a:gd name="T22" fmla="*/ 28 w 199"/>
                <a:gd name="T23" fmla="*/ 0 h 399"/>
                <a:gd name="T24" fmla="*/ 91 w 199"/>
                <a:gd name="T25" fmla="*/ 23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399">
                  <a:moveTo>
                    <a:pt x="91" y="234"/>
                  </a:moveTo>
                  <a:cubicBezTo>
                    <a:pt x="100" y="263"/>
                    <a:pt x="102" y="295"/>
                    <a:pt x="113" y="322"/>
                  </a:cubicBezTo>
                  <a:cubicBezTo>
                    <a:pt x="115" y="323"/>
                    <a:pt x="115" y="322"/>
                    <a:pt x="116" y="321"/>
                  </a:cubicBezTo>
                  <a:cubicBezTo>
                    <a:pt x="86" y="237"/>
                    <a:pt x="129" y="160"/>
                    <a:pt x="173" y="95"/>
                  </a:cubicBezTo>
                  <a:cubicBezTo>
                    <a:pt x="183" y="77"/>
                    <a:pt x="189" y="57"/>
                    <a:pt x="194" y="37"/>
                  </a:cubicBezTo>
                  <a:cubicBezTo>
                    <a:pt x="199" y="75"/>
                    <a:pt x="189" y="118"/>
                    <a:pt x="184" y="157"/>
                  </a:cubicBezTo>
                  <a:cubicBezTo>
                    <a:pt x="173" y="207"/>
                    <a:pt x="158" y="255"/>
                    <a:pt x="144" y="303"/>
                  </a:cubicBezTo>
                  <a:cubicBezTo>
                    <a:pt x="135" y="333"/>
                    <a:pt x="138" y="367"/>
                    <a:pt x="142" y="399"/>
                  </a:cubicBezTo>
                  <a:cubicBezTo>
                    <a:pt x="138" y="395"/>
                    <a:pt x="138" y="395"/>
                    <a:pt x="138" y="395"/>
                  </a:cubicBezTo>
                  <a:cubicBezTo>
                    <a:pt x="106" y="337"/>
                    <a:pt x="44" y="292"/>
                    <a:pt x="25" y="228"/>
                  </a:cubicBezTo>
                  <a:cubicBezTo>
                    <a:pt x="10" y="177"/>
                    <a:pt x="0" y="118"/>
                    <a:pt x="10" y="63"/>
                  </a:cubicBezTo>
                  <a:cubicBezTo>
                    <a:pt x="15" y="41"/>
                    <a:pt x="19" y="19"/>
                    <a:pt x="28" y="0"/>
                  </a:cubicBezTo>
                  <a:cubicBezTo>
                    <a:pt x="10" y="90"/>
                    <a:pt x="71" y="155"/>
                    <a:pt x="91"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p:cNvSpPr>
            <p:nvPr userDrawn="1"/>
          </p:nvSpPr>
          <p:spPr bwMode="auto">
            <a:xfrm>
              <a:off x="4656" y="294"/>
              <a:ext cx="50" cy="67"/>
            </a:xfrm>
            <a:custGeom>
              <a:avLst/>
              <a:gdLst>
                <a:gd name="T0" fmla="*/ 96 w 272"/>
                <a:gd name="T1" fmla="*/ 184 h 366"/>
                <a:gd name="T2" fmla="*/ 61 w 272"/>
                <a:gd name="T3" fmla="*/ 289 h 366"/>
                <a:gd name="T4" fmla="*/ 64 w 272"/>
                <a:gd name="T5" fmla="*/ 289 h 366"/>
                <a:gd name="T6" fmla="*/ 146 w 272"/>
                <a:gd name="T7" fmla="*/ 179 h 366"/>
                <a:gd name="T8" fmla="*/ 255 w 272"/>
                <a:gd name="T9" fmla="*/ 13 h 366"/>
                <a:gd name="T10" fmla="*/ 115 w 272"/>
                <a:gd name="T11" fmla="*/ 288 h 366"/>
                <a:gd name="T12" fmla="*/ 0 w 272"/>
                <a:gd name="T13" fmla="*/ 366 h 366"/>
                <a:gd name="T14" fmla="*/ 0 w 272"/>
                <a:gd name="T15" fmla="*/ 362 h 366"/>
                <a:gd name="T16" fmla="*/ 64 w 272"/>
                <a:gd name="T17" fmla="*/ 34 h 366"/>
                <a:gd name="T18" fmla="*/ 77 w 272"/>
                <a:gd name="T19" fmla="*/ 0 h 366"/>
                <a:gd name="T20" fmla="*/ 96 w 272"/>
                <a:gd name="T21" fmla="*/ 18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66">
                  <a:moveTo>
                    <a:pt x="96" y="184"/>
                  </a:moveTo>
                  <a:cubicBezTo>
                    <a:pt x="94" y="223"/>
                    <a:pt x="81" y="258"/>
                    <a:pt x="61" y="289"/>
                  </a:cubicBezTo>
                  <a:cubicBezTo>
                    <a:pt x="64" y="289"/>
                    <a:pt x="64" y="289"/>
                    <a:pt x="64" y="289"/>
                  </a:cubicBezTo>
                  <a:cubicBezTo>
                    <a:pt x="92" y="253"/>
                    <a:pt x="114" y="214"/>
                    <a:pt x="146" y="179"/>
                  </a:cubicBezTo>
                  <a:cubicBezTo>
                    <a:pt x="197" y="130"/>
                    <a:pt x="248" y="80"/>
                    <a:pt x="255" y="13"/>
                  </a:cubicBezTo>
                  <a:cubicBezTo>
                    <a:pt x="272" y="126"/>
                    <a:pt x="208" y="224"/>
                    <a:pt x="115" y="288"/>
                  </a:cubicBezTo>
                  <a:cubicBezTo>
                    <a:pt x="76" y="313"/>
                    <a:pt x="37" y="337"/>
                    <a:pt x="0" y="366"/>
                  </a:cubicBezTo>
                  <a:cubicBezTo>
                    <a:pt x="0" y="362"/>
                    <a:pt x="0" y="362"/>
                    <a:pt x="0" y="362"/>
                  </a:cubicBezTo>
                  <a:cubicBezTo>
                    <a:pt x="57" y="268"/>
                    <a:pt x="29" y="138"/>
                    <a:pt x="64" y="34"/>
                  </a:cubicBezTo>
                  <a:cubicBezTo>
                    <a:pt x="77" y="0"/>
                    <a:pt x="77" y="0"/>
                    <a:pt x="77" y="0"/>
                  </a:cubicBezTo>
                  <a:cubicBezTo>
                    <a:pt x="70" y="64"/>
                    <a:pt x="98" y="119"/>
                    <a:pt x="96"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p:cNvSpPr>
            <p:nvPr userDrawn="1"/>
          </p:nvSpPr>
          <p:spPr bwMode="auto">
            <a:xfrm>
              <a:off x="4404" y="296"/>
              <a:ext cx="47" cy="66"/>
            </a:xfrm>
            <a:custGeom>
              <a:avLst/>
              <a:gdLst>
                <a:gd name="T0" fmla="*/ 233 w 260"/>
                <a:gd name="T1" fmla="*/ 302 h 363"/>
                <a:gd name="T2" fmla="*/ 260 w 260"/>
                <a:gd name="T3" fmla="*/ 363 h 363"/>
                <a:gd name="T4" fmla="*/ 18 w 260"/>
                <a:gd name="T5" fmla="*/ 141 h 363"/>
                <a:gd name="T6" fmla="*/ 3 w 260"/>
                <a:gd name="T7" fmla="*/ 15 h 363"/>
                <a:gd name="T8" fmla="*/ 161 w 260"/>
                <a:gd name="T9" fmla="*/ 241 h 363"/>
                <a:gd name="T10" fmla="*/ 197 w 260"/>
                <a:gd name="T11" fmla="*/ 289 h 363"/>
                <a:gd name="T12" fmla="*/ 182 w 260"/>
                <a:gd name="T13" fmla="*/ 259 h 363"/>
                <a:gd name="T14" fmla="*/ 163 w 260"/>
                <a:gd name="T15" fmla="*/ 146 h 363"/>
                <a:gd name="T16" fmla="*/ 180 w 260"/>
                <a:gd name="T17" fmla="*/ 0 h 363"/>
                <a:gd name="T18" fmla="*/ 233 w 260"/>
                <a:gd name="T19" fmla="*/ 30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363">
                  <a:moveTo>
                    <a:pt x="233" y="302"/>
                  </a:moveTo>
                  <a:cubicBezTo>
                    <a:pt x="239" y="323"/>
                    <a:pt x="252" y="343"/>
                    <a:pt x="260" y="363"/>
                  </a:cubicBezTo>
                  <a:cubicBezTo>
                    <a:pt x="174" y="304"/>
                    <a:pt x="56" y="248"/>
                    <a:pt x="18" y="141"/>
                  </a:cubicBezTo>
                  <a:cubicBezTo>
                    <a:pt x="1" y="103"/>
                    <a:pt x="0" y="57"/>
                    <a:pt x="3" y="15"/>
                  </a:cubicBezTo>
                  <a:cubicBezTo>
                    <a:pt x="10" y="111"/>
                    <a:pt x="113" y="161"/>
                    <a:pt x="161" y="241"/>
                  </a:cubicBezTo>
                  <a:cubicBezTo>
                    <a:pt x="172" y="257"/>
                    <a:pt x="182" y="275"/>
                    <a:pt x="197" y="289"/>
                  </a:cubicBezTo>
                  <a:cubicBezTo>
                    <a:pt x="195" y="279"/>
                    <a:pt x="185" y="270"/>
                    <a:pt x="182" y="259"/>
                  </a:cubicBezTo>
                  <a:cubicBezTo>
                    <a:pt x="165" y="226"/>
                    <a:pt x="159" y="186"/>
                    <a:pt x="163" y="146"/>
                  </a:cubicBezTo>
                  <a:cubicBezTo>
                    <a:pt x="168" y="97"/>
                    <a:pt x="188" y="52"/>
                    <a:pt x="180" y="0"/>
                  </a:cubicBezTo>
                  <a:cubicBezTo>
                    <a:pt x="223" y="91"/>
                    <a:pt x="210" y="204"/>
                    <a:pt x="233"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p:cNvSpPr>
            <p:nvPr userDrawn="1"/>
          </p:nvSpPr>
          <p:spPr bwMode="auto">
            <a:xfrm>
              <a:off x="4627" y="324"/>
              <a:ext cx="66" cy="61"/>
            </a:xfrm>
            <a:custGeom>
              <a:avLst/>
              <a:gdLst>
                <a:gd name="T0" fmla="*/ 127 w 363"/>
                <a:gd name="T1" fmla="*/ 219 h 333"/>
                <a:gd name="T2" fmla="*/ 68 w 363"/>
                <a:gd name="T3" fmla="*/ 290 h 333"/>
                <a:gd name="T4" fmla="*/ 89 w 363"/>
                <a:gd name="T5" fmla="*/ 278 h 333"/>
                <a:gd name="T6" fmla="*/ 300 w 363"/>
                <a:gd name="T7" fmla="*/ 148 h 333"/>
                <a:gd name="T8" fmla="*/ 363 w 363"/>
                <a:gd name="T9" fmla="*/ 68 h 333"/>
                <a:gd name="T10" fmla="*/ 152 w 363"/>
                <a:gd name="T11" fmla="*/ 299 h 333"/>
                <a:gd name="T12" fmla="*/ 0 w 363"/>
                <a:gd name="T13" fmla="*/ 333 h 333"/>
                <a:gd name="T14" fmla="*/ 132 w 363"/>
                <a:gd name="T15" fmla="*/ 71 h 333"/>
                <a:gd name="T16" fmla="*/ 184 w 363"/>
                <a:gd name="T17" fmla="*/ 0 h 333"/>
                <a:gd name="T18" fmla="*/ 127 w 363"/>
                <a:gd name="T19" fmla="*/ 21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33">
                  <a:moveTo>
                    <a:pt x="127" y="219"/>
                  </a:moveTo>
                  <a:cubicBezTo>
                    <a:pt x="112" y="244"/>
                    <a:pt x="91" y="269"/>
                    <a:pt x="68" y="290"/>
                  </a:cubicBezTo>
                  <a:cubicBezTo>
                    <a:pt x="76" y="289"/>
                    <a:pt x="82" y="283"/>
                    <a:pt x="89" y="278"/>
                  </a:cubicBezTo>
                  <a:cubicBezTo>
                    <a:pt x="151" y="216"/>
                    <a:pt x="233" y="199"/>
                    <a:pt x="300" y="148"/>
                  </a:cubicBezTo>
                  <a:cubicBezTo>
                    <a:pt x="327" y="127"/>
                    <a:pt x="351" y="99"/>
                    <a:pt x="363" y="68"/>
                  </a:cubicBezTo>
                  <a:cubicBezTo>
                    <a:pt x="350" y="171"/>
                    <a:pt x="248" y="268"/>
                    <a:pt x="152" y="299"/>
                  </a:cubicBezTo>
                  <a:cubicBezTo>
                    <a:pt x="102" y="312"/>
                    <a:pt x="48" y="316"/>
                    <a:pt x="0" y="333"/>
                  </a:cubicBezTo>
                  <a:cubicBezTo>
                    <a:pt x="82" y="262"/>
                    <a:pt x="77" y="153"/>
                    <a:pt x="132" y="71"/>
                  </a:cubicBezTo>
                  <a:cubicBezTo>
                    <a:pt x="150" y="47"/>
                    <a:pt x="164" y="22"/>
                    <a:pt x="184" y="0"/>
                  </a:cubicBezTo>
                  <a:cubicBezTo>
                    <a:pt x="151" y="67"/>
                    <a:pt x="166" y="154"/>
                    <a:pt x="127" y="2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7"/>
            <p:cNvSpPr>
              <a:spLocks/>
            </p:cNvSpPr>
            <p:nvPr userDrawn="1"/>
          </p:nvSpPr>
          <p:spPr bwMode="auto">
            <a:xfrm>
              <a:off x="4414" y="326"/>
              <a:ext cx="66" cy="60"/>
            </a:xfrm>
            <a:custGeom>
              <a:avLst/>
              <a:gdLst>
                <a:gd name="T0" fmla="*/ 259 w 366"/>
                <a:gd name="T1" fmla="*/ 123 h 328"/>
                <a:gd name="T2" fmla="*/ 366 w 366"/>
                <a:gd name="T3" fmla="*/ 328 h 328"/>
                <a:gd name="T4" fmla="*/ 145 w 366"/>
                <a:gd name="T5" fmla="*/ 267 h 328"/>
                <a:gd name="T6" fmla="*/ 0 w 366"/>
                <a:gd name="T7" fmla="*/ 71 h 328"/>
                <a:gd name="T8" fmla="*/ 249 w 366"/>
                <a:gd name="T9" fmla="*/ 255 h 328"/>
                <a:gd name="T10" fmla="*/ 297 w 366"/>
                <a:gd name="T11" fmla="*/ 288 h 328"/>
                <a:gd name="T12" fmla="*/ 297 w 366"/>
                <a:gd name="T13" fmla="*/ 287 h 328"/>
                <a:gd name="T14" fmla="*/ 244 w 366"/>
                <a:gd name="T15" fmla="*/ 229 h 328"/>
                <a:gd name="T16" fmla="*/ 178 w 366"/>
                <a:gd name="T17" fmla="*/ 0 h 328"/>
                <a:gd name="T18" fmla="*/ 259 w 366"/>
                <a:gd name="T19" fmla="*/ 12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28">
                  <a:moveTo>
                    <a:pt x="259" y="123"/>
                  </a:moveTo>
                  <a:cubicBezTo>
                    <a:pt x="288" y="194"/>
                    <a:pt x="299" y="275"/>
                    <a:pt x="366" y="328"/>
                  </a:cubicBezTo>
                  <a:cubicBezTo>
                    <a:pt x="294" y="305"/>
                    <a:pt x="209" y="311"/>
                    <a:pt x="145" y="267"/>
                  </a:cubicBezTo>
                  <a:cubicBezTo>
                    <a:pt x="75" y="224"/>
                    <a:pt x="13" y="151"/>
                    <a:pt x="0" y="71"/>
                  </a:cubicBezTo>
                  <a:cubicBezTo>
                    <a:pt x="48" y="180"/>
                    <a:pt x="168" y="189"/>
                    <a:pt x="249" y="255"/>
                  </a:cubicBezTo>
                  <a:cubicBezTo>
                    <a:pt x="264" y="268"/>
                    <a:pt x="280" y="280"/>
                    <a:pt x="297" y="288"/>
                  </a:cubicBezTo>
                  <a:cubicBezTo>
                    <a:pt x="297" y="287"/>
                    <a:pt x="297" y="287"/>
                    <a:pt x="297" y="287"/>
                  </a:cubicBezTo>
                  <a:cubicBezTo>
                    <a:pt x="279" y="270"/>
                    <a:pt x="257" y="251"/>
                    <a:pt x="244" y="229"/>
                  </a:cubicBezTo>
                  <a:cubicBezTo>
                    <a:pt x="197" y="163"/>
                    <a:pt x="214" y="71"/>
                    <a:pt x="178" y="0"/>
                  </a:cubicBezTo>
                  <a:cubicBezTo>
                    <a:pt x="210" y="39"/>
                    <a:pt x="240" y="79"/>
                    <a:pt x="25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8"/>
            <p:cNvSpPr>
              <a:spLocks/>
            </p:cNvSpPr>
            <p:nvPr userDrawn="1"/>
          </p:nvSpPr>
          <p:spPr bwMode="auto">
            <a:xfrm>
              <a:off x="4588" y="356"/>
              <a:ext cx="83" cy="48"/>
            </a:xfrm>
            <a:custGeom>
              <a:avLst/>
              <a:gdLst>
                <a:gd name="T0" fmla="*/ 162 w 451"/>
                <a:gd name="T1" fmla="*/ 170 h 261"/>
                <a:gd name="T2" fmla="*/ 104 w 451"/>
                <a:gd name="T3" fmla="*/ 192 h 261"/>
                <a:gd name="T4" fmla="*/ 179 w 451"/>
                <a:gd name="T5" fmla="*/ 181 h 261"/>
                <a:gd name="T6" fmla="*/ 451 w 451"/>
                <a:gd name="T7" fmla="*/ 100 h 261"/>
                <a:gd name="T8" fmla="*/ 307 w 451"/>
                <a:gd name="T9" fmla="*/ 224 h 261"/>
                <a:gd name="T10" fmla="*/ 18 w 451"/>
                <a:gd name="T11" fmla="*/ 201 h 261"/>
                <a:gd name="T12" fmla="*/ 0 w 451"/>
                <a:gd name="T13" fmla="*/ 198 h 261"/>
                <a:gd name="T14" fmla="*/ 0 w 451"/>
                <a:gd name="T15" fmla="*/ 198 h 261"/>
                <a:gd name="T16" fmla="*/ 124 w 451"/>
                <a:gd name="T17" fmla="*/ 142 h 261"/>
                <a:gd name="T18" fmla="*/ 281 w 451"/>
                <a:gd name="T19" fmla="*/ 0 h 261"/>
                <a:gd name="T20" fmla="*/ 162 w 451"/>
                <a:gd name="T21" fmla="*/ 1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1" h="261">
                  <a:moveTo>
                    <a:pt x="162" y="170"/>
                  </a:moveTo>
                  <a:cubicBezTo>
                    <a:pt x="144" y="181"/>
                    <a:pt x="122" y="183"/>
                    <a:pt x="104" y="192"/>
                  </a:cubicBezTo>
                  <a:cubicBezTo>
                    <a:pt x="130" y="193"/>
                    <a:pt x="153" y="183"/>
                    <a:pt x="179" y="181"/>
                  </a:cubicBezTo>
                  <a:cubicBezTo>
                    <a:pt x="275" y="166"/>
                    <a:pt x="385" y="181"/>
                    <a:pt x="451" y="100"/>
                  </a:cubicBezTo>
                  <a:cubicBezTo>
                    <a:pt x="427" y="157"/>
                    <a:pt x="364" y="204"/>
                    <a:pt x="307" y="224"/>
                  </a:cubicBezTo>
                  <a:cubicBezTo>
                    <a:pt x="210" y="261"/>
                    <a:pt x="111" y="216"/>
                    <a:pt x="18" y="201"/>
                  </a:cubicBezTo>
                  <a:cubicBezTo>
                    <a:pt x="0" y="198"/>
                    <a:pt x="0" y="198"/>
                    <a:pt x="0" y="198"/>
                  </a:cubicBezTo>
                  <a:cubicBezTo>
                    <a:pt x="0" y="198"/>
                    <a:pt x="0" y="198"/>
                    <a:pt x="0" y="198"/>
                  </a:cubicBezTo>
                  <a:cubicBezTo>
                    <a:pt x="44" y="188"/>
                    <a:pt x="88" y="174"/>
                    <a:pt x="124" y="142"/>
                  </a:cubicBezTo>
                  <a:cubicBezTo>
                    <a:pt x="176" y="92"/>
                    <a:pt x="223" y="40"/>
                    <a:pt x="281" y="0"/>
                  </a:cubicBezTo>
                  <a:cubicBezTo>
                    <a:pt x="238" y="55"/>
                    <a:pt x="233" y="134"/>
                    <a:pt x="162"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9"/>
            <p:cNvSpPr>
              <a:spLocks/>
            </p:cNvSpPr>
            <p:nvPr userDrawn="1"/>
          </p:nvSpPr>
          <p:spPr bwMode="auto">
            <a:xfrm>
              <a:off x="4436" y="357"/>
              <a:ext cx="83" cy="47"/>
            </a:xfrm>
            <a:custGeom>
              <a:avLst/>
              <a:gdLst>
                <a:gd name="T0" fmla="*/ 325 w 454"/>
                <a:gd name="T1" fmla="*/ 135 h 253"/>
                <a:gd name="T2" fmla="*/ 454 w 454"/>
                <a:gd name="T3" fmla="*/ 193 h 253"/>
                <a:gd name="T4" fmla="*/ 416 w 454"/>
                <a:gd name="T5" fmla="*/ 199 h 253"/>
                <a:gd name="T6" fmla="*/ 148 w 454"/>
                <a:gd name="T7" fmla="*/ 223 h 253"/>
                <a:gd name="T8" fmla="*/ 0 w 454"/>
                <a:gd name="T9" fmla="*/ 101 h 253"/>
                <a:gd name="T10" fmla="*/ 307 w 454"/>
                <a:gd name="T11" fmla="*/ 183 h 253"/>
                <a:gd name="T12" fmla="*/ 350 w 454"/>
                <a:gd name="T13" fmla="*/ 188 h 253"/>
                <a:gd name="T14" fmla="*/ 307 w 454"/>
                <a:gd name="T15" fmla="*/ 174 h 253"/>
                <a:gd name="T16" fmla="*/ 171 w 454"/>
                <a:gd name="T17" fmla="*/ 0 h 253"/>
                <a:gd name="T18" fmla="*/ 325 w 454"/>
                <a:gd name="T19" fmla="*/ 13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253">
                  <a:moveTo>
                    <a:pt x="325" y="135"/>
                  </a:moveTo>
                  <a:cubicBezTo>
                    <a:pt x="363" y="168"/>
                    <a:pt x="407" y="183"/>
                    <a:pt x="454" y="193"/>
                  </a:cubicBezTo>
                  <a:cubicBezTo>
                    <a:pt x="443" y="197"/>
                    <a:pt x="428" y="195"/>
                    <a:pt x="416" y="199"/>
                  </a:cubicBezTo>
                  <a:cubicBezTo>
                    <a:pt x="331" y="220"/>
                    <a:pt x="238" y="253"/>
                    <a:pt x="148" y="223"/>
                  </a:cubicBezTo>
                  <a:cubicBezTo>
                    <a:pt x="90" y="205"/>
                    <a:pt x="30" y="159"/>
                    <a:pt x="0" y="101"/>
                  </a:cubicBezTo>
                  <a:cubicBezTo>
                    <a:pt x="78" y="189"/>
                    <a:pt x="204" y="160"/>
                    <a:pt x="307" y="183"/>
                  </a:cubicBezTo>
                  <a:cubicBezTo>
                    <a:pt x="321" y="185"/>
                    <a:pt x="334" y="191"/>
                    <a:pt x="350" y="188"/>
                  </a:cubicBezTo>
                  <a:cubicBezTo>
                    <a:pt x="338" y="180"/>
                    <a:pt x="320" y="181"/>
                    <a:pt x="307" y="174"/>
                  </a:cubicBezTo>
                  <a:cubicBezTo>
                    <a:pt x="227" y="146"/>
                    <a:pt x="215" y="59"/>
                    <a:pt x="171" y="0"/>
                  </a:cubicBezTo>
                  <a:cubicBezTo>
                    <a:pt x="227" y="37"/>
                    <a:pt x="274" y="87"/>
                    <a:pt x="325"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0"/>
            <p:cNvSpPr>
              <a:spLocks/>
            </p:cNvSpPr>
            <p:nvPr userDrawn="1"/>
          </p:nvSpPr>
          <p:spPr bwMode="auto">
            <a:xfrm>
              <a:off x="4461" y="389"/>
              <a:ext cx="185" cy="37"/>
            </a:xfrm>
            <a:custGeom>
              <a:avLst/>
              <a:gdLst>
                <a:gd name="T0" fmla="*/ 819 w 1016"/>
                <a:gd name="T1" fmla="*/ 80 h 202"/>
                <a:gd name="T2" fmla="*/ 1016 w 1016"/>
                <a:gd name="T3" fmla="*/ 59 h 202"/>
                <a:gd name="T4" fmla="*/ 912 w 1016"/>
                <a:gd name="T5" fmla="*/ 132 h 202"/>
                <a:gd name="T6" fmla="*/ 667 w 1016"/>
                <a:gd name="T7" fmla="*/ 79 h 202"/>
                <a:gd name="T8" fmla="*/ 579 w 1016"/>
                <a:gd name="T9" fmla="*/ 39 h 202"/>
                <a:gd name="T10" fmla="*/ 543 w 1016"/>
                <a:gd name="T11" fmla="*/ 42 h 202"/>
                <a:gd name="T12" fmla="*/ 726 w 1016"/>
                <a:gd name="T13" fmla="*/ 169 h 202"/>
                <a:gd name="T14" fmla="*/ 693 w 1016"/>
                <a:gd name="T15" fmla="*/ 199 h 202"/>
                <a:gd name="T16" fmla="*/ 512 w 1016"/>
                <a:gd name="T17" fmla="*/ 53 h 202"/>
                <a:gd name="T18" fmla="*/ 475 w 1016"/>
                <a:gd name="T19" fmla="*/ 68 h 202"/>
                <a:gd name="T20" fmla="*/ 326 w 1016"/>
                <a:gd name="T21" fmla="*/ 202 h 202"/>
                <a:gd name="T22" fmla="*/ 291 w 1016"/>
                <a:gd name="T23" fmla="*/ 173 h 202"/>
                <a:gd name="T24" fmla="*/ 475 w 1016"/>
                <a:gd name="T25" fmla="*/ 41 h 202"/>
                <a:gd name="T26" fmla="*/ 316 w 1016"/>
                <a:gd name="T27" fmla="*/ 104 h 202"/>
                <a:gd name="T28" fmla="*/ 102 w 1016"/>
                <a:gd name="T29" fmla="*/ 136 h 202"/>
                <a:gd name="T30" fmla="*/ 0 w 1016"/>
                <a:gd name="T31" fmla="*/ 66 h 202"/>
                <a:gd name="T32" fmla="*/ 202 w 1016"/>
                <a:gd name="T33" fmla="*/ 83 h 202"/>
                <a:gd name="T34" fmla="*/ 477 w 1016"/>
                <a:gd name="T35" fmla="*/ 22 h 202"/>
                <a:gd name="T36" fmla="*/ 524 w 1016"/>
                <a:gd name="T37" fmla="*/ 25 h 202"/>
                <a:gd name="T38" fmla="*/ 751 w 1016"/>
                <a:gd name="T39" fmla="*/ 53 h 202"/>
                <a:gd name="T40" fmla="*/ 819 w 1016"/>
                <a:gd name="T41"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6" h="202">
                  <a:moveTo>
                    <a:pt x="819" y="80"/>
                  </a:moveTo>
                  <a:cubicBezTo>
                    <a:pt x="882" y="104"/>
                    <a:pt x="963" y="97"/>
                    <a:pt x="1016" y="59"/>
                  </a:cubicBezTo>
                  <a:cubicBezTo>
                    <a:pt x="989" y="93"/>
                    <a:pt x="951" y="118"/>
                    <a:pt x="912" y="132"/>
                  </a:cubicBezTo>
                  <a:cubicBezTo>
                    <a:pt x="825" y="164"/>
                    <a:pt x="734" y="130"/>
                    <a:pt x="667" y="79"/>
                  </a:cubicBezTo>
                  <a:cubicBezTo>
                    <a:pt x="639" y="61"/>
                    <a:pt x="615" y="36"/>
                    <a:pt x="579" y="39"/>
                  </a:cubicBezTo>
                  <a:cubicBezTo>
                    <a:pt x="566" y="38"/>
                    <a:pt x="554" y="39"/>
                    <a:pt x="543" y="42"/>
                  </a:cubicBezTo>
                  <a:cubicBezTo>
                    <a:pt x="609" y="73"/>
                    <a:pt x="670" y="115"/>
                    <a:pt x="726" y="169"/>
                  </a:cubicBezTo>
                  <a:cubicBezTo>
                    <a:pt x="717" y="180"/>
                    <a:pt x="705" y="190"/>
                    <a:pt x="693" y="199"/>
                  </a:cubicBezTo>
                  <a:cubicBezTo>
                    <a:pt x="639" y="141"/>
                    <a:pt x="579" y="85"/>
                    <a:pt x="512" y="53"/>
                  </a:cubicBezTo>
                  <a:cubicBezTo>
                    <a:pt x="499" y="54"/>
                    <a:pt x="487" y="62"/>
                    <a:pt x="475" y="68"/>
                  </a:cubicBezTo>
                  <a:cubicBezTo>
                    <a:pt x="420" y="103"/>
                    <a:pt x="366" y="147"/>
                    <a:pt x="326" y="202"/>
                  </a:cubicBezTo>
                  <a:cubicBezTo>
                    <a:pt x="291" y="173"/>
                    <a:pt x="291" y="173"/>
                    <a:pt x="291" y="173"/>
                  </a:cubicBezTo>
                  <a:cubicBezTo>
                    <a:pt x="347" y="117"/>
                    <a:pt x="408" y="73"/>
                    <a:pt x="475" y="41"/>
                  </a:cubicBezTo>
                  <a:cubicBezTo>
                    <a:pt x="409" y="21"/>
                    <a:pt x="366" y="76"/>
                    <a:pt x="316" y="104"/>
                  </a:cubicBezTo>
                  <a:cubicBezTo>
                    <a:pt x="257" y="145"/>
                    <a:pt x="173" y="164"/>
                    <a:pt x="102" y="136"/>
                  </a:cubicBezTo>
                  <a:cubicBezTo>
                    <a:pt x="64" y="121"/>
                    <a:pt x="28" y="100"/>
                    <a:pt x="0" y="66"/>
                  </a:cubicBezTo>
                  <a:cubicBezTo>
                    <a:pt x="56" y="104"/>
                    <a:pt x="139" y="108"/>
                    <a:pt x="202" y="83"/>
                  </a:cubicBezTo>
                  <a:cubicBezTo>
                    <a:pt x="287" y="46"/>
                    <a:pt x="375" y="0"/>
                    <a:pt x="477" y="22"/>
                  </a:cubicBezTo>
                  <a:cubicBezTo>
                    <a:pt x="493" y="22"/>
                    <a:pt x="509" y="38"/>
                    <a:pt x="524" y="25"/>
                  </a:cubicBezTo>
                  <a:cubicBezTo>
                    <a:pt x="600" y="5"/>
                    <a:pt x="686" y="19"/>
                    <a:pt x="751" y="53"/>
                  </a:cubicBezTo>
                  <a:lnTo>
                    <a:pt x="819"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7" name="TextBox 26"/>
          <p:cNvSpPr txBox="1"/>
          <p:nvPr userDrawn="1"/>
        </p:nvSpPr>
        <p:spPr>
          <a:xfrm>
            <a:off x="431800" y="366904"/>
            <a:ext cx="4798621" cy="307777"/>
          </a:xfrm>
          <a:prstGeom prst="rect">
            <a:avLst/>
          </a:prstGeom>
          <a:noFill/>
        </p:spPr>
        <p:txBody>
          <a:bodyPr wrap="none" rtlCol="0">
            <a:spAutoFit/>
          </a:bodyPr>
          <a:lstStyle/>
          <a:p>
            <a:r>
              <a:rPr lang="en-US" sz="1400" b="0" cap="small" baseline="0" dirty="0">
                <a:solidFill>
                  <a:schemeClr val="bg1">
                    <a:lumMod val="85000"/>
                  </a:schemeClr>
                </a:solidFill>
              </a:rPr>
              <a:t>Assessment, Planning and Monitoring Branch (APMB)</a:t>
            </a:r>
            <a:endParaRPr lang="en-GB" b="0" cap="small" baseline="0" dirty="0">
              <a:solidFill>
                <a:schemeClr val="bg1">
                  <a:lumMod val="85000"/>
                </a:schemeClr>
              </a:solidFill>
            </a:endParaRPr>
          </a:p>
        </p:txBody>
      </p:sp>
    </p:spTree>
    <p:extLst>
      <p:ext uri="{BB962C8B-B14F-4D97-AF65-F5344CB8AC3E}">
        <p14:creationId xmlns:p14="http://schemas.microsoft.com/office/powerpoint/2010/main" val="122000096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70" r:id="rId3"/>
    <p:sldLayoutId id="2147483669" r:id="rId4"/>
  </p:sldLayoutIdLst>
  <p:transition>
    <p:randomBar/>
  </p:transition>
  <p:hf hdr="0" ftr="0" dt="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p:titleStyle>
    <p:bodyStyle>
      <a:lvl1pPr marL="180975" indent="-180975" algn="l" rtl="0" eaLnBrk="1" fontAlgn="base" hangingPunct="1">
        <a:lnSpc>
          <a:spcPct val="120000"/>
        </a:lnSpc>
        <a:spcBef>
          <a:spcPct val="35000"/>
        </a:spcBef>
        <a:spcAft>
          <a:spcPct val="0"/>
        </a:spcAft>
        <a:buClr>
          <a:schemeClr val="tx1"/>
        </a:buClr>
        <a:buChar char="•"/>
        <a:defRPr>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sz="1500">
          <a:solidFill>
            <a:schemeClr val="tx1"/>
          </a:solidFill>
          <a:latin typeface="+mn-lt"/>
        </a:defRPr>
      </a:lvl2pPr>
      <a:lvl3pPr marL="904875" indent="-188913" algn="l" rtl="0" eaLnBrk="1" fontAlgn="base" hangingPunct="1">
        <a:spcBef>
          <a:spcPct val="35000"/>
        </a:spcBef>
        <a:spcAft>
          <a:spcPct val="0"/>
        </a:spcAft>
        <a:buClr>
          <a:schemeClr val="tx1"/>
        </a:buClr>
        <a:buFont typeface="Arial" charset="0"/>
        <a:buChar char="–"/>
        <a:defRPr sz="1300">
          <a:solidFill>
            <a:schemeClr val="tx1"/>
          </a:solidFill>
          <a:latin typeface="+mn-lt"/>
        </a:defRPr>
      </a:lvl3pPr>
      <a:lvl4pPr marL="1628775" indent="-228600" algn="l" rtl="0" eaLnBrk="1" fontAlgn="base" hangingPunct="1">
        <a:spcBef>
          <a:spcPct val="20000"/>
        </a:spcBef>
        <a:spcAft>
          <a:spcPct val="0"/>
        </a:spcAft>
        <a:buChar char="–"/>
        <a:defRPr sz="2000">
          <a:solidFill>
            <a:schemeClr val="bg1"/>
          </a:solidFill>
          <a:latin typeface="Verdana" pitchFamily="34" charset="0"/>
        </a:defRPr>
      </a:lvl4pPr>
      <a:lvl5pPr marL="2057400" indent="-228600" algn="l" rtl="0" eaLnBrk="1" fontAlgn="base" hangingPunct="1">
        <a:spcBef>
          <a:spcPct val="20000"/>
        </a:spcBef>
        <a:spcAft>
          <a:spcPct val="0"/>
        </a:spcAft>
        <a:buChar char="»"/>
        <a:defRPr sz="2000">
          <a:solidFill>
            <a:schemeClr val="bg1"/>
          </a:solidFill>
          <a:latin typeface="Verdana" pitchFamily="34" charset="0"/>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ee.humanitarianresponse.info/x/2UPucHLH"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fts.unocha.org/content/report-contributio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umanitarian.i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9.emf"/><Relationship Id="rId7" Type="http://schemas.openxmlformats.org/officeDocument/2006/relationships/image" Target="../media/image41.emf"/><Relationship Id="rId2" Type="http://schemas.openxmlformats.org/officeDocument/2006/relationships/package" Target="../embeddings/Microsoft_Excel_Worksheet1.xlsx"/><Relationship Id="rId1" Type="http://schemas.openxmlformats.org/officeDocument/2006/relationships/slideLayout" Target="../slideLayouts/slideLayout2.xml"/><Relationship Id="rId6" Type="http://schemas.openxmlformats.org/officeDocument/2006/relationships/package" Target="../embeddings/Microsoft_Excel_Worksheet3.xlsx"/><Relationship Id="rId5" Type="http://schemas.openxmlformats.org/officeDocument/2006/relationships/image" Target="../media/image40.emf"/><Relationship Id="rId4" Type="http://schemas.openxmlformats.org/officeDocument/2006/relationships/package" Target="../embeddings/Microsoft_Excel_Worksheet2.xlsx"/></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8/10/relationships/comments" Target="../comments/modernComment_2C1_13F33095.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kmp.hpc.tools/2023/04/13/projects-module-pm-a-users-guid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github.com/UN-OCHA/hpc-api/wiki" TargetMode="External"/><Relationship Id="rId5" Type="http://schemas.openxmlformats.org/officeDocument/2006/relationships/hyperlink" Target="https://kmp.hpc.tools/2023/04/13/hpc-bridge-tools/" TargetMode="External"/><Relationship Id="rId4" Type="http://schemas.openxmlformats.org/officeDocument/2006/relationships/hyperlink" Target="https://kmp.hpc.tools/attachments/8a9ee369-44a0-4ff3-bbe1-1265b872bb41/PM%20User%20Guide%20V1.2_EN.pdf"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projects.hpc.tool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e.humanitarianresponse.info/x/2UPucHL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unitednations.sharepoint.com/:x:/r/sites/OCHAAPMBMonitoringandTools/Shared%20Documents/HPC%20Tools%20and%20Field%20support/Data/Organizations%20DM/Shared/Master%20organizations.xlsx?d=wc118b6846ec345c0b28929c860ea6f00&amp;csf=1&amp;web=1&amp;e=ATVVP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kmp.hpc.tools/wp-content/uploads/2023/04/20230406_PM-User-Guide-V1.2_FR.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512703" y="1375209"/>
            <a:ext cx="7304519" cy="2985433"/>
          </a:xfrm>
        </p:spPr>
        <p:txBody>
          <a:bodyPr/>
          <a:lstStyle/>
          <a:p>
            <a:pPr algn="l"/>
            <a:r>
              <a:rPr lang="fr-FR" sz="3600" dirty="0" err="1">
                <a:solidFill>
                  <a:schemeClr val="bg1"/>
                </a:solidFill>
              </a:rPr>
              <a:t>Projects</a:t>
            </a:r>
            <a:r>
              <a:rPr lang="fr-FR" sz="3600" dirty="0">
                <a:solidFill>
                  <a:schemeClr val="bg1"/>
                </a:solidFill>
              </a:rPr>
              <a:t> Module (PM)</a:t>
            </a:r>
            <a:br>
              <a:rPr lang="fr-FR" sz="2800" dirty="0">
                <a:solidFill>
                  <a:schemeClr val="bg1"/>
                </a:solidFill>
              </a:rPr>
            </a:br>
            <a:br>
              <a:rPr lang="fr-FR" sz="2800" dirty="0">
                <a:solidFill>
                  <a:schemeClr val="bg1"/>
                </a:solidFill>
              </a:rPr>
            </a:br>
            <a:r>
              <a:rPr lang="fr-FR" sz="2800" dirty="0">
                <a:solidFill>
                  <a:schemeClr val="bg1"/>
                </a:solidFill>
              </a:rPr>
              <a:t>Un guide pas à pas</a:t>
            </a:r>
            <a:br>
              <a:rPr lang="fr-FR" sz="2800" dirty="0">
                <a:solidFill>
                  <a:schemeClr val="bg1"/>
                </a:solidFill>
              </a:rPr>
            </a:br>
            <a:br>
              <a:rPr lang="fr-FR" sz="2800" dirty="0">
                <a:solidFill>
                  <a:schemeClr val="bg1"/>
                </a:solidFill>
              </a:rPr>
            </a:br>
            <a:br>
              <a:rPr lang="fr-FR" sz="2800" dirty="0">
                <a:solidFill>
                  <a:schemeClr val="bg1"/>
                </a:solidFill>
              </a:rPr>
            </a:br>
            <a:r>
              <a:rPr lang="fr-FR" sz="2000" dirty="0">
                <a:solidFill>
                  <a:schemeClr val="bg1"/>
                </a:solidFill>
              </a:rPr>
              <a:t>Version 1.1</a:t>
            </a:r>
            <a:br>
              <a:rPr lang="fr-FR" sz="2000" dirty="0">
                <a:solidFill>
                  <a:schemeClr val="bg1"/>
                </a:solidFill>
              </a:rPr>
            </a:br>
            <a:r>
              <a:rPr lang="fr-FR" sz="2000" dirty="0">
                <a:solidFill>
                  <a:schemeClr val="bg1"/>
                </a:solidFill>
              </a:rPr>
              <a:t>Dernière mise à jour: Septembre 2023</a:t>
            </a:r>
            <a:endParaRPr lang="fr-FR" sz="2800" dirty="0">
              <a:solidFill>
                <a:schemeClr val="bg1"/>
              </a:solidFill>
            </a:endParaRPr>
          </a:p>
        </p:txBody>
      </p:sp>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a:t>
            </a:fld>
            <a:endParaRPr lang="en-GB" b="1" dirty="0">
              <a:solidFill>
                <a:srgbClr val="000000">
                  <a:lumMod val="65000"/>
                  <a:lumOff val="35000"/>
                </a:srgbClr>
              </a:solidFill>
            </a:endParaRPr>
          </a:p>
        </p:txBody>
      </p:sp>
      <p:sp>
        <p:nvSpPr>
          <p:cNvPr id="3" name="Date Placeholder 2">
            <a:extLst>
              <a:ext uri="{FF2B5EF4-FFF2-40B4-BE49-F238E27FC236}">
                <a16:creationId xmlns:a16="http://schemas.microsoft.com/office/drawing/2014/main" id="{4B508474-EC2E-D99E-279B-D3EAA600B9E0}"/>
              </a:ext>
            </a:extLst>
          </p:cNvPr>
          <p:cNvSpPr>
            <a:spLocks noGrp="1"/>
          </p:cNvSpPr>
          <p:nvPr>
            <p:ph type="dt" sz="half" idx="10"/>
          </p:nvPr>
        </p:nvSpPr>
        <p:spPr>
          <a:xfrm>
            <a:off x="393127" y="6555987"/>
            <a:ext cx="1296988" cy="276999"/>
          </a:xfrm>
        </p:spPr>
        <p:txBody>
          <a:bodyPr/>
          <a:lstStyle/>
          <a:p>
            <a:pPr fontAlgn="base">
              <a:spcBef>
                <a:spcPct val="0"/>
              </a:spcBef>
              <a:spcAft>
                <a:spcPct val="0"/>
              </a:spcAft>
              <a:defRPr/>
            </a:pPr>
            <a:fld id="{654E2916-D243-4F6E-9CFD-B64197EED018}" type="datetime1">
              <a:rPr lang="en-US" sz="1200" smtClean="0">
                <a:solidFill>
                  <a:srgbClr val="000000">
                    <a:lumMod val="65000"/>
                    <a:lumOff val="35000"/>
                  </a:srgbClr>
                </a:solidFill>
              </a:rPr>
              <a:t>11/16/2023</a:t>
            </a:fld>
            <a:endParaRPr lang="en-GB" sz="1200" dirty="0">
              <a:solidFill>
                <a:srgbClr val="000000">
                  <a:lumMod val="65000"/>
                  <a:lumOff val="35000"/>
                </a:srgbClr>
              </a:solidFill>
            </a:endParaRPr>
          </a:p>
        </p:txBody>
      </p:sp>
    </p:spTree>
    <p:extLst>
      <p:ext uri="{BB962C8B-B14F-4D97-AF65-F5344CB8AC3E}">
        <p14:creationId xmlns:p14="http://schemas.microsoft.com/office/powerpoint/2010/main" val="4245419938"/>
      </p:ext>
    </p:extLst>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153C-3745-103F-77A7-A3A31733422C}"/>
              </a:ext>
            </a:extLst>
          </p:cNvPr>
          <p:cNvSpPr>
            <a:spLocks noGrp="1"/>
          </p:cNvSpPr>
          <p:nvPr>
            <p:ph type="title"/>
          </p:nvPr>
        </p:nvSpPr>
        <p:spPr>
          <a:xfrm>
            <a:off x="0" y="797694"/>
            <a:ext cx="8231187" cy="400110"/>
          </a:xfrm>
        </p:spPr>
        <p:txBody>
          <a:bodyPr/>
          <a:lstStyle/>
          <a:p>
            <a:r>
              <a:rPr lang="en-US" sz="2000" dirty="0" err="1"/>
              <a:t>Créer</a:t>
            </a:r>
            <a:r>
              <a:rPr lang="en-US" sz="2000" dirty="0"/>
              <a:t> un nouveau </a:t>
            </a:r>
            <a:r>
              <a:rPr lang="en-US" sz="2000" dirty="0" err="1"/>
              <a:t>Projet</a:t>
            </a:r>
            <a:endParaRPr lang="en-US" sz="2000" dirty="0"/>
          </a:p>
        </p:txBody>
      </p:sp>
      <p:sp>
        <p:nvSpPr>
          <p:cNvPr id="3" name="Text Placeholder 2">
            <a:extLst>
              <a:ext uri="{FF2B5EF4-FFF2-40B4-BE49-F238E27FC236}">
                <a16:creationId xmlns:a16="http://schemas.microsoft.com/office/drawing/2014/main" id="{9430458A-0A1D-ABA8-1E39-24E9D370818D}"/>
              </a:ext>
            </a:extLst>
          </p:cNvPr>
          <p:cNvSpPr>
            <a:spLocks noGrp="1"/>
          </p:cNvSpPr>
          <p:nvPr>
            <p:ph type="body" sz="quarter" idx="13"/>
          </p:nvPr>
        </p:nvSpPr>
        <p:spPr>
          <a:xfrm>
            <a:off x="-8930" y="1552683"/>
            <a:ext cx="8254209" cy="327077"/>
          </a:xfrm>
        </p:spPr>
        <p:txBody>
          <a:bodyPr/>
          <a:lstStyle/>
          <a:p>
            <a:r>
              <a:rPr lang="fr-CH" sz="1400" dirty="0"/>
              <a:t>Sur la page d'accueil du Project Module HPC, cliquez sur 'Nouveau Projet' pour commencer</a:t>
            </a:r>
            <a:endParaRPr lang="en-US" sz="1400" dirty="0">
              <a:cs typeface="Arial"/>
            </a:endParaRPr>
          </a:p>
        </p:txBody>
      </p:sp>
      <p:sp>
        <p:nvSpPr>
          <p:cNvPr id="5" name="Slide Number Placeholder 4">
            <a:extLst>
              <a:ext uri="{FF2B5EF4-FFF2-40B4-BE49-F238E27FC236}">
                <a16:creationId xmlns:a16="http://schemas.microsoft.com/office/drawing/2014/main" id="{1F977185-1099-8B35-0314-7455AFF3C825}"/>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10</a:t>
            </a:fld>
            <a:endParaRPr lang="en-GB" b="1">
              <a:solidFill>
                <a:srgbClr val="000000">
                  <a:lumMod val="65000"/>
                  <a:lumOff val="35000"/>
                </a:srgbClr>
              </a:solidFill>
            </a:endParaRPr>
          </a:p>
        </p:txBody>
      </p:sp>
      <p:cxnSp>
        <p:nvCxnSpPr>
          <p:cNvPr id="8" name="Straight Connector 7">
            <a:extLst>
              <a:ext uri="{FF2B5EF4-FFF2-40B4-BE49-F238E27FC236}">
                <a16:creationId xmlns:a16="http://schemas.microsoft.com/office/drawing/2014/main" id="{A333A9AC-ECB9-B69D-4AD2-01E584405720}"/>
              </a:ext>
            </a:extLst>
          </p:cNvPr>
          <p:cNvCxnSpPr>
            <a:cxnSpLocks/>
          </p:cNvCxnSpPr>
          <p:nvPr/>
        </p:nvCxnSpPr>
        <p:spPr bwMode="auto">
          <a:xfrm>
            <a:off x="3460" y="1238463"/>
            <a:ext cx="2542516"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pic>
        <p:nvPicPr>
          <p:cNvPr id="7" name="Picture 6">
            <a:extLst>
              <a:ext uri="{FF2B5EF4-FFF2-40B4-BE49-F238E27FC236}">
                <a16:creationId xmlns:a16="http://schemas.microsoft.com/office/drawing/2014/main" id="{C2604797-D7BB-218E-B9A0-D7BC903494CD}"/>
              </a:ext>
            </a:extLst>
          </p:cNvPr>
          <p:cNvPicPr>
            <a:picLocks noChangeAspect="1"/>
          </p:cNvPicPr>
          <p:nvPr/>
        </p:nvPicPr>
        <p:blipFill>
          <a:blip r:embed="rId2"/>
          <a:stretch>
            <a:fillRect/>
          </a:stretch>
        </p:blipFill>
        <p:spPr>
          <a:xfrm>
            <a:off x="95061" y="2475723"/>
            <a:ext cx="8953877" cy="2886975"/>
          </a:xfrm>
          <a:prstGeom prst="rect">
            <a:avLst/>
          </a:prstGeom>
          <a:ln>
            <a:noFill/>
          </a:ln>
          <a:effectLst>
            <a:outerShdw blurRad="190500" algn="tl" rotWithShape="0">
              <a:srgbClr val="000000">
                <a:alpha val="70000"/>
              </a:srgbClr>
            </a:outerShdw>
          </a:effectLst>
        </p:spPr>
      </p:pic>
      <p:grpSp>
        <p:nvGrpSpPr>
          <p:cNvPr id="6" name="Group 5">
            <a:extLst>
              <a:ext uri="{FF2B5EF4-FFF2-40B4-BE49-F238E27FC236}">
                <a16:creationId xmlns:a16="http://schemas.microsoft.com/office/drawing/2014/main" id="{74885630-3DD9-EABA-1209-ED158A5F957B}"/>
              </a:ext>
            </a:extLst>
          </p:cNvPr>
          <p:cNvGrpSpPr/>
          <p:nvPr/>
        </p:nvGrpSpPr>
        <p:grpSpPr>
          <a:xfrm>
            <a:off x="4466653" y="2475723"/>
            <a:ext cx="3476532" cy="848037"/>
            <a:chOff x="6337956" y="533967"/>
            <a:chExt cx="3476532" cy="848037"/>
          </a:xfrm>
        </p:grpSpPr>
        <p:sp>
          <p:nvSpPr>
            <p:cNvPr id="11" name="Oval 10">
              <a:extLst>
                <a:ext uri="{FF2B5EF4-FFF2-40B4-BE49-F238E27FC236}">
                  <a16:creationId xmlns:a16="http://schemas.microsoft.com/office/drawing/2014/main" id="{574E86D6-AF1D-732D-4973-D599F02C1941}"/>
                </a:ext>
              </a:extLst>
            </p:cNvPr>
            <p:cNvSpPr/>
            <p:nvPr/>
          </p:nvSpPr>
          <p:spPr bwMode="auto">
            <a:xfrm>
              <a:off x="6337956" y="1055727"/>
              <a:ext cx="1075821" cy="326277"/>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0" name="Oval 9">
              <a:extLst>
                <a:ext uri="{FF2B5EF4-FFF2-40B4-BE49-F238E27FC236}">
                  <a16:creationId xmlns:a16="http://schemas.microsoft.com/office/drawing/2014/main" id="{F18D44E8-ED61-0010-42BB-C246F93366C0}"/>
                </a:ext>
              </a:extLst>
            </p:cNvPr>
            <p:cNvSpPr/>
            <p:nvPr/>
          </p:nvSpPr>
          <p:spPr bwMode="auto">
            <a:xfrm>
              <a:off x="8890699" y="533967"/>
              <a:ext cx="923789" cy="295977"/>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grpSp>
    </p:spTree>
    <p:extLst>
      <p:ext uri="{BB962C8B-B14F-4D97-AF65-F5344CB8AC3E}">
        <p14:creationId xmlns:p14="http://schemas.microsoft.com/office/powerpoint/2010/main" val="142646403"/>
      </p:ext>
    </p:extLst>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01FE-BB4D-ED25-088D-8311F9A04C78}"/>
              </a:ext>
            </a:extLst>
          </p:cNvPr>
          <p:cNvSpPr>
            <a:spLocks noGrp="1"/>
          </p:cNvSpPr>
          <p:nvPr>
            <p:ph type="title"/>
          </p:nvPr>
        </p:nvSpPr>
        <p:spPr>
          <a:xfrm>
            <a:off x="0" y="788908"/>
            <a:ext cx="8231187" cy="400110"/>
          </a:xfrm>
        </p:spPr>
        <p:txBody>
          <a:bodyPr/>
          <a:lstStyle/>
          <a:p>
            <a:r>
              <a:rPr lang="fr-FR" sz="2000" dirty="0"/>
              <a:t>Onglet « Informations de base »</a:t>
            </a:r>
            <a:endParaRPr lang="fr-FR" sz="2000" b="0" dirty="0">
              <a:cs typeface="Arial"/>
            </a:endParaRPr>
          </a:p>
        </p:txBody>
      </p:sp>
      <p:sp>
        <p:nvSpPr>
          <p:cNvPr id="3" name="Text Placeholder 2">
            <a:extLst>
              <a:ext uri="{FF2B5EF4-FFF2-40B4-BE49-F238E27FC236}">
                <a16:creationId xmlns:a16="http://schemas.microsoft.com/office/drawing/2014/main" id="{A422D3E8-899D-86C8-1585-333F06793A99}"/>
              </a:ext>
            </a:extLst>
          </p:cNvPr>
          <p:cNvSpPr>
            <a:spLocks noGrp="1"/>
          </p:cNvSpPr>
          <p:nvPr>
            <p:ph type="body" sz="quarter" idx="13"/>
          </p:nvPr>
        </p:nvSpPr>
        <p:spPr>
          <a:xfrm>
            <a:off x="-391" y="1384972"/>
            <a:ext cx="9079736" cy="3604320"/>
          </a:xfrm>
        </p:spPr>
        <p:txBody>
          <a:bodyPr/>
          <a:lstStyle/>
          <a:p>
            <a:r>
              <a:rPr lang="fr-CH" sz="1400" dirty="0"/>
              <a:t>Une fois sur la page de création du projet, saisissez (ou copiez-collez) les informations dans les champs correspondants.</a:t>
            </a:r>
          </a:p>
          <a:p>
            <a:r>
              <a:rPr lang="fr-CH" sz="1400" dirty="0"/>
              <a:t>Tous les champs obligatoires sur la plateforme en ligne sont marqués d'un astérisque orange (*) et sont mis en évidence avec une barre </a:t>
            </a:r>
            <a:r>
              <a:rPr lang="fr-CH" sz="1400" dirty="0">
                <a:solidFill>
                  <a:srgbClr val="FF0000"/>
                </a:solidFill>
              </a:rPr>
              <a:t>rouge</a:t>
            </a:r>
            <a:r>
              <a:rPr lang="fr-CH" sz="1400" dirty="0"/>
              <a:t>.</a:t>
            </a:r>
            <a:r>
              <a:rPr lang="fr-CH" sz="1400" dirty="0">
                <a:solidFill>
                  <a:srgbClr val="FF0000"/>
                </a:solidFill>
              </a:rPr>
              <a:t> </a:t>
            </a:r>
            <a:endParaRPr lang="en-US" sz="1400" dirty="0">
              <a:cs typeface="Arial"/>
            </a:endParaRPr>
          </a:p>
          <a:p>
            <a:r>
              <a:rPr lang="fr-CH" sz="1400" dirty="0"/>
              <a:t>À gauche de l'écran, vous verrez un volet de navigation qui indique les onglets et suit la progression.</a:t>
            </a:r>
          </a:p>
          <a:p>
            <a:endParaRPr lang="fr-CH" sz="1400" dirty="0"/>
          </a:p>
          <a:p>
            <a:endParaRPr lang="fr-CH" sz="1400" dirty="0"/>
          </a:p>
          <a:p>
            <a:endParaRPr lang="fr-CH" sz="1400" dirty="0"/>
          </a:p>
          <a:p>
            <a:endParaRPr lang="fr-CH" sz="1400" dirty="0"/>
          </a:p>
          <a:p>
            <a:endParaRPr lang="fr-CH" sz="1400" dirty="0"/>
          </a:p>
          <a:p>
            <a:endParaRPr lang="en-US" dirty="0"/>
          </a:p>
        </p:txBody>
      </p:sp>
      <p:sp>
        <p:nvSpPr>
          <p:cNvPr id="5" name="Slide Number Placeholder 4">
            <a:extLst>
              <a:ext uri="{FF2B5EF4-FFF2-40B4-BE49-F238E27FC236}">
                <a16:creationId xmlns:a16="http://schemas.microsoft.com/office/drawing/2014/main" id="{C63EC857-32CC-0AFA-1C6E-C7183AAF31F1}"/>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11</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8B5C993B-196F-4193-C34E-D835ACD619D9}"/>
              </a:ext>
            </a:extLst>
          </p:cNvPr>
          <p:cNvCxnSpPr>
            <a:cxnSpLocks/>
          </p:cNvCxnSpPr>
          <p:nvPr/>
        </p:nvCxnSpPr>
        <p:spPr bwMode="auto">
          <a:xfrm>
            <a:off x="3460" y="1238463"/>
            <a:ext cx="1897058"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pic>
        <p:nvPicPr>
          <p:cNvPr id="7" name="Picture 6">
            <a:extLst>
              <a:ext uri="{FF2B5EF4-FFF2-40B4-BE49-F238E27FC236}">
                <a16:creationId xmlns:a16="http://schemas.microsoft.com/office/drawing/2014/main" id="{CCCBB775-9A5A-3C36-185D-DFA91B1003BA}"/>
              </a:ext>
            </a:extLst>
          </p:cNvPr>
          <p:cNvPicPr>
            <a:picLocks noChangeAspect="1"/>
          </p:cNvPicPr>
          <p:nvPr/>
        </p:nvPicPr>
        <p:blipFill>
          <a:blip r:embed="rId2"/>
          <a:stretch>
            <a:fillRect/>
          </a:stretch>
        </p:blipFill>
        <p:spPr>
          <a:xfrm>
            <a:off x="62343" y="3326085"/>
            <a:ext cx="8954268" cy="2743007"/>
          </a:xfrm>
          <a:prstGeom prst="rect">
            <a:avLst/>
          </a:prstGeom>
          <a:ln>
            <a:noFill/>
          </a:ln>
          <a:effectLst>
            <a:outerShdw blurRad="190500" algn="tl" rotWithShape="0">
              <a:srgbClr val="000000">
                <a:alpha val="70000"/>
              </a:srgbClr>
            </a:outerShdw>
          </a:effectLst>
        </p:spPr>
      </p:pic>
      <p:sp>
        <p:nvSpPr>
          <p:cNvPr id="13" name="Oval 12">
            <a:extLst>
              <a:ext uri="{FF2B5EF4-FFF2-40B4-BE49-F238E27FC236}">
                <a16:creationId xmlns:a16="http://schemas.microsoft.com/office/drawing/2014/main" id="{49424DB8-7B00-F358-99C7-DC4EA56937B9}"/>
              </a:ext>
            </a:extLst>
          </p:cNvPr>
          <p:cNvSpPr/>
          <p:nvPr/>
        </p:nvSpPr>
        <p:spPr bwMode="auto">
          <a:xfrm>
            <a:off x="-391" y="3720974"/>
            <a:ext cx="2091741" cy="362139"/>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233894163"/>
      </p:ext>
    </p:extLst>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12</a:t>
            </a:fld>
            <a:endParaRPr lang="en-GB" b="1" dirty="0">
              <a:solidFill>
                <a:srgbClr val="000000">
                  <a:lumMod val="65000"/>
                  <a:lumOff val="35000"/>
                </a:srgbClr>
              </a:solidFill>
            </a:endParaRPr>
          </a:p>
        </p:txBody>
      </p:sp>
      <p:sp>
        <p:nvSpPr>
          <p:cNvPr id="10" name="Rectangle 9">
            <a:extLst>
              <a:ext uri="{FF2B5EF4-FFF2-40B4-BE49-F238E27FC236}">
                <a16:creationId xmlns:a16="http://schemas.microsoft.com/office/drawing/2014/main" id="{D8FBFFD0-2A71-4C4C-85B9-B2D0827C0EB8}"/>
              </a:ext>
            </a:extLst>
          </p:cNvPr>
          <p:cNvSpPr/>
          <p:nvPr/>
        </p:nvSpPr>
        <p:spPr>
          <a:xfrm>
            <a:off x="0" y="792995"/>
            <a:ext cx="7305964" cy="397738"/>
          </a:xfrm>
          <a:prstGeom prst="rect">
            <a:avLst/>
          </a:prstGeom>
        </p:spPr>
        <p:txBody>
          <a:bodyPr wrap="square" lIns="91440" tIns="45720" rIns="91440" bIns="45720" anchor="t">
            <a:spAutoFit/>
          </a:bodyPr>
          <a:lstStyle/>
          <a:p>
            <a:pPr>
              <a:lnSpc>
                <a:spcPct val="107000"/>
              </a:lnSpc>
            </a:pPr>
            <a:r>
              <a:rPr lang="en-US" sz="2000" b="1" dirty="0"/>
              <a:t>Onglet </a:t>
            </a:r>
            <a:r>
              <a:rPr lang="fr-FR" sz="2000" b="1" dirty="0"/>
              <a:t>« Informations</a:t>
            </a:r>
            <a:r>
              <a:rPr lang="en-US" sz="2000" b="1" dirty="0"/>
              <a:t> de base</a:t>
            </a:r>
            <a:r>
              <a:rPr lang="fr-FR" sz="2000" b="1" dirty="0"/>
              <a:t> »</a:t>
            </a:r>
            <a:r>
              <a:rPr lang="en-US" sz="2000" dirty="0"/>
              <a:t>: </a:t>
            </a:r>
            <a:r>
              <a:rPr lang="fr-CH" sz="2000" dirty="0"/>
              <a:t>Ajoutez les détails du projet</a:t>
            </a:r>
            <a:endParaRPr lang="en-US" sz="2000" b="1" dirty="0">
              <a:cs typeface="Arial"/>
            </a:endParaRPr>
          </a:p>
        </p:txBody>
      </p:sp>
      <p:sp>
        <p:nvSpPr>
          <p:cNvPr id="9" name="Arrow: Right 8">
            <a:extLst>
              <a:ext uri="{FF2B5EF4-FFF2-40B4-BE49-F238E27FC236}">
                <a16:creationId xmlns:a16="http://schemas.microsoft.com/office/drawing/2014/main" id="{A8492AB6-2009-441F-91C2-B340B33FA6F7}"/>
              </a:ext>
            </a:extLst>
          </p:cNvPr>
          <p:cNvSpPr/>
          <p:nvPr/>
        </p:nvSpPr>
        <p:spPr bwMode="auto">
          <a:xfrm>
            <a:off x="3149648" y="3814832"/>
            <a:ext cx="585650" cy="415925"/>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cxnSp>
        <p:nvCxnSpPr>
          <p:cNvPr id="15" name="Straight Connector 14">
            <a:extLst>
              <a:ext uri="{FF2B5EF4-FFF2-40B4-BE49-F238E27FC236}">
                <a16:creationId xmlns:a16="http://schemas.microsoft.com/office/drawing/2014/main" id="{806EDDAD-7863-4668-89FE-8C678DB8A80B}"/>
              </a:ext>
            </a:extLst>
          </p:cNvPr>
          <p:cNvCxnSpPr>
            <a:cxnSpLocks/>
          </p:cNvCxnSpPr>
          <p:nvPr/>
        </p:nvCxnSpPr>
        <p:spPr bwMode="auto">
          <a:xfrm>
            <a:off x="0" y="1229899"/>
            <a:ext cx="4114800"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5" name="TextBox 4">
            <a:extLst>
              <a:ext uri="{FF2B5EF4-FFF2-40B4-BE49-F238E27FC236}">
                <a16:creationId xmlns:a16="http://schemas.microsoft.com/office/drawing/2014/main" id="{1DB34D9A-57C3-64A7-2CA0-F1ED2857BC07}"/>
              </a:ext>
            </a:extLst>
          </p:cNvPr>
          <p:cNvSpPr txBox="1"/>
          <p:nvPr/>
        </p:nvSpPr>
        <p:spPr>
          <a:xfrm>
            <a:off x="23231" y="1336727"/>
            <a:ext cx="8768305" cy="224676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endParaRPr lang="en-US" sz="1400" dirty="0">
              <a:latin typeface="Arial"/>
              <a:cs typeface="Arial"/>
            </a:endParaRPr>
          </a:p>
          <a:p>
            <a:pPr marL="285750" indent="-285750">
              <a:buFont typeface="Arial" panose="020B0604020202020204" pitchFamily="34" charset="0"/>
              <a:buChar char="•"/>
            </a:pPr>
            <a:r>
              <a:rPr lang="fr-CH" sz="1400" dirty="0">
                <a:latin typeface="Arial"/>
                <a:cs typeface="Arial"/>
              </a:rPr>
              <a:t>Ajoutez le nom du projet et le résumé du projet</a:t>
            </a:r>
            <a:r>
              <a:rPr lang="en-US" sz="1400" dirty="0">
                <a:latin typeface="Arial"/>
                <a:cs typeface="Arial"/>
              </a:rPr>
              <a:t>. </a:t>
            </a:r>
            <a:endParaRPr lang="en-US" dirty="0"/>
          </a:p>
          <a:p>
            <a:pPr marL="285750" indent="-285750">
              <a:buFont typeface="Arial" panose="020B0604020202020204" pitchFamily="34" charset="0"/>
              <a:buChar char="•"/>
            </a:pPr>
            <a:endParaRPr lang="en-US" sz="1400" dirty="0">
              <a:latin typeface="Arial"/>
              <a:cs typeface="Arial"/>
            </a:endParaRP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Ajoutez la date de début et la date de fin : vous pouvez cliquer sur UTILISEZ 2024. Ce champ a des implications financières. Les dates de début et de fin doivent refléter UNIQUEMENT la partie couverte par l'année spécifique, c'est-à-dire que si le projet est un projet pluriannuel commençant à un moment en 2023 et se terminant en 2025, incluez pour les plans de 2024 une date de début au 01/01/2024 et une date de fin au 31/12/2024.</a:t>
            </a:r>
            <a:r>
              <a:rPr lang="en-US" sz="1400" dirty="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a:p>
            <a:r>
              <a:rPr lang="fr-CH" sz="1400" i="1" dirty="0">
                <a:latin typeface="Arial" panose="020B0604020202020204" pitchFamily="34" charset="0"/>
                <a:cs typeface="Arial" panose="020B0604020202020204" pitchFamily="34" charset="0"/>
              </a:rPr>
              <a:t>Ignorez l'option «Balise» (tag) du projet</a:t>
            </a:r>
            <a:r>
              <a:rPr lang="en-US" sz="1400" i="1"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2B590D3E-19F6-2E23-87D4-DC6F76BB001F}"/>
              </a:ext>
            </a:extLst>
          </p:cNvPr>
          <p:cNvSpPr txBox="1"/>
          <p:nvPr/>
        </p:nvSpPr>
        <p:spPr>
          <a:xfrm>
            <a:off x="960524" y="3778774"/>
            <a:ext cx="2092427" cy="477054"/>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Arial"/>
              </a:rPr>
              <a:t>1.</a:t>
            </a:r>
            <a:r>
              <a:rPr lang="en-US" sz="1400" dirty="0">
                <a:cs typeface="Arial"/>
              </a:rPr>
              <a:t> Description Générale </a:t>
            </a:r>
            <a:r>
              <a:rPr lang="en-US" sz="1100" dirty="0">
                <a:cs typeface="Arial"/>
              </a:rPr>
              <a:t>(Nom, Résumé, Contacts)</a:t>
            </a:r>
          </a:p>
        </p:txBody>
      </p:sp>
      <p:pic>
        <p:nvPicPr>
          <p:cNvPr id="6" name="Picture 5">
            <a:extLst>
              <a:ext uri="{FF2B5EF4-FFF2-40B4-BE49-F238E27FC236}">
                <a16:creationId xmlns:a16="http://schemas.microsoft.com/office/drawing/2014/main" id="{06FBC094-2671-E76E-32F2-E782D06DFC16}"/>
              </a:ext>
            </a:extLst>
          </p:cNvPr>
          <p:cNvPicPr>
            <a:picLocks noChangeAspect="1"/>
          </p:cNvPicPr>
          <p:nvPr/>
        </p:nvPicPr>
        <p:blipFill>
          <a:blip r:embed="rId3"/>
          <a:stretch>
            <a:fillRect/>
          </a:stretch>
        </p:blipFill>
        <p:spPr>
          <a:xfrm>
            <a:off x="3963736" y="3118360"/>
            <a:ext cx="4903011" cy="31807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26779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4D51EF-CB8A-15A4-39EA-F19D04ABBF53}"/>
              </a:ext>
            </a:extLst>
          </p:cNvPr>
          <p:cNvPicPr>
            <a:picLocks noChangeAspect="1"/>
          </p:cNvPicPr>
          <p:nvPr/>
        </p:nvPicPr>
        <p:blipFill>
          <a:blip r:embed="rId3"/>
          <a:stretch>
            <a:fillRect/>
          </a:stretch>
        </p:blipFill>
        <p:spPr>
          <a:xfrm>
            <a:off x="2951431" y="3295385"/>
            <a:ext cx="5473867" cy="2262869"/>
          </a:xfrm>
          <a:prstGeom prst="rect">
            <a:avLst/>
          </a:prstGeom>
          <a:ln>
            <a:noFill/>
          </a:ln>
          <a:effectLst>
            <a:outerShdw blurRad="190500" algn="tl" rotWithShape="0">
              <a:srgbClr val="000000">
                <a:alpha val="70000"/>
              </a:srgbClr>
            </a:outerShdw>
          </a:effectLst>
        </p:spPr>
      </p:pic>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13</a:t>
            </a:fld>
            <a:endParaRPr lang="en-GB" b="1" dirty="0">
              <a:solidFill>
                <a:srgbClr val="000000">
                  <a:lumMod val="65000"/>
                  <a:lumOff val="35000"/>
                </a:srgbClr>
              </a:solidFill>
            </a:endParaRPr>
          </a:p>
        </p:txBody>
      </p:sp>
      <p:sp>
        <p:nvSpPr>
          <p:cNvPr id="10" name="Rectangle 9">
            <a:extLst>
              <a:ext uri="{FF2B5EF4-FFF2-40B4-BE49-F238E27FC236}">
                <a16:creationId xmlns:a16="http://schemas.microsoft.com/office/drawing/2014/main" id="{D8FBFFD0-2A71-4C4C-85B9-B2D0827C0EB8}"/>
              </a:ext>
            </a:extLst>
          </p:cNvPr>
          <p:cNvSpPr/>
          <p:nvPr/>
        </p:nvSpPr>
        <p:spPr>
          <a:xfrm>
            <a:off x="0" y="783286"/>
            <a:ext cx="8474044" cy="397738"/>
          </a:xfrm>
          <a:prstGeom prst="rect">
            <a:avLst/>
          </a:prstGeom>
        </p:spPr>
        <p:txBody>
          <a:bodyPr wrap="square" lIns="91440" tIns="45720" rIns="91440" bIns="45720" anchor="t">
            <a:spAutoFit/>
          </a:bodyPr>
          <a:lstStyle/>
          <a:p>
            <a:pPr>
              <a:lnSpc>
                <a:spcPct val="107000"/>
              </a:lnSpc>
            </a:pPr>
            <a:r>
              <a:rPr lang="fr-FR" sz="2000" b="1" dirty="0"/>
              <a:t>Onglet « Informations de base »</a:t>
            </a:r>
            <a:r>
              <a:rPr lang="fr-FR" sz="2000" dirty="0"/>
              <a:t>: Ajouter l’Organisation</a:t>
            </a:r>
            <a:endParaRPr lang="fr-FR" sz="2000" dirty="0">
              <a:cs typeface="Arial"/>
            </a:endParaRPr>
          </a:p>
        </p:txBody>
      </p:sp>
      <p:cxnSp>
        <p:nvCxnSpPr>
          <p:cNvPr id="13" name="Straight Connector 12">
            <a:extLst>
              <a:ext uri="{FF2B5EF4-FFF2-40B4-BE49-F238E27FC236}">
                <a16:creationId xmlns:a16="http://schemas.microsoft.com/office/drawing/2014/main" id="{2EEA8316-1383-4E42-9E28-A15DF499AE78}"/>
              </a:ext>
            </a:extLst>
          </p:cNvPr>
          <p:cNvCxnSpPr>
            <a:cxnSpLocks/>
          </p:cNvCxnSpPr>
          <p:nvPr/>
        </p:nvCxnSpPr>
        <p:spPr bwMode="auto">
          <a:xfrm flipV="1">
            <a:off x="0" y="1202788"/>
            <a:ext cx="4673382" cy="3435"/>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B3219F19-B8A2-F005-F466-6A027A1C2E45}"/>
              </a:ext>
            </a:extLst>
          </p:cNvPr>
          <p:cNvSpPr txBox="1"/>
          <p:nvPr/>
        </p:nvSpPr>
        <p:spPr>
          <a:xfrm>
            <a:off x="0" y="1273006"/>
            <a:ext cx="8811671" cy="2314544"/>
          </a:xfrm>
          <a:prstGeom prst="rect">
            <a:avLst/>
          </a:prstGeom>
          <a:noFill/>
        </p:spPr>
        <p:txBody>
          <a:bodyPr wrap="square" lIns="91440" tIns="45720" rIns="91440" bIns="45720" anchor="t">
            <a:spAutoFit/>
          </a:bodyPr>
          <a:lstStyle/>
          <a:p>
            <a:pPr marL="285750" indent="-285750">
              <a:lnSpc>
                <a:spcPct val="150000"/>
              </a:lnSpc>
              <a:buFont typeface="Arial" panose="020B0604020202020204" pitchFamily="34" charset="0"/>
              <a:buChar char="•"/>
            </a:pPr>
            <a:r>
              <a:rPr lang="fr-CH" sz="1400" dirty="0">
                <a:latin typeface="Arial" panose="020B0604020202020204" pitchFamily="34" charset="0"/>
                <a:cs typeface="Arial" panose="020B0604020202020204" pitchFamily="34" charset="0"/>
              </a:rPr>
              <a:t>Recherchez l(es) Organisation(s) d’appel en tapant le nom de l'organisation et en cliquant sur le nom qui apparaît dans la boîte «pop-up», comme illustré ci-dessous</a:t>
            </a:r>
            <a:r>
              <a:rPr lang="en-US" sz="1400" dirty="0">
                <a:latin typeface="Arial" panose="020B0604020202020204" pitchFamily="34" charset="0"/>
                <a:cs typeface="Arial" panose="020B0604020202020204" pitchFamily="34" charset="0"/>
              </a:rPr>
              <a:t>. </a:t>
            </a:r>
          </a:p>
          <a:p>
            <a:pPr marL="742950" lvl="1" indent="-285750">
              <a:lnSpc>
                <a:spcPct val="150000"/>
              </a:lnSpc>
              <a:buFont typeface="Arial" panose="020B0604020202020204" pitchFamily="34" charset="0"/>
              <a:buChar char="•"/>
            </a:pPr>
            <a:r>
              <a:rPr lang="fr-CH" sz="1400" i="1" dirty="0">
                <a:latin typeface="Arial" panose="020B0604020202020204" pitchFamily="34" charset="0"/>
                <a:cs typeface="Arial" panose="020B0604020202020204" pitchFamily="34" charset="0"/>
              </a:rPr>
              <a:t>Si vous ne parvenez pas à trouver l'organisation dans la liste, veuillez soumettre une demande d'enregistrement de votre organisation en cliquant sur le lien (</a:t>
            </a:r>
            <a:r>
              <a:rPr lang="fr-CH" sz="1400" i="1" dirty="0">
                <a:latin typeface="Arial" panose="020B0604020202020204" pitchFamily="34" charset="0"/>
                <a:cs typeface="Arial" panose="020B0604020202020204" pitchFamily="34" charset="0"/>
                <a:hlinkClick r:id="rId4"/>
              </a:rPr>
              <a:t>veuillez nous en informer en utilisant ce lien</a:t>
            </a:r>
            <a:r>
              <a:rPr lang="fr-CH" sz="1400" i="1" dirty="0">
                <a:latin typeface="Arial" panose="020B0604020202020204" pitchFamily="34" charset="0"/>
                <a:cs typeface="Arial" panose="020B0604020202020204" pitchFamily="34" charset="0"/>
              </a:rPr>
              <a:t>).</a:t>
            </a:r>
            <a:endParaRPr lang="en-US" sz="1400" dirty="0">
              <a:ea typeface="SimSun" panose="02010600030101010101" pitchFamily="2" charset="-122"/>
              <a:cs typeface="Arial"/>
            </a:endParaRPr>
          </a:p>
          <a:p>
            <a:pPr marL="285750" indent="-285750">
              <a:lnSpc>
                <a:spcPct val="150000"/>
              </a:lnSpc>
              <a:buFont typeface="Arial" panose="020B0604020202020204" pitchFamily="34" charset="0"/>
              <a:buChar char="•"/>
            </a:pPr>
            <a:r>
              <a:rPr lang="fr-CH" sz="1400" b="1" dirty="0">
                <a:solidFill>
                  <a:srgbClr val="404040"/>
                </a:solidFill>
                <a:latin typeface="Arial"/>
                <a:ea typeface="SimSun"/>
                <a:cs typeface="Arial"/>
              </a:rPr>
              <a:t>Ajoutez le(s) partenaire(s) de mise en œuvre</a:t>
            </a:r>
            <a:r>
              <a:rPr lang="fr-CH" sz="1400" dirty="0">
                <a:solidFill>
                  <a:srgbClr val="404040"/>
                </a:solidFill>
                <a:latin typeface="Arial"/>
                <a:ea typeface="SimSun"/>
                <a:cs typeface="Arial"/>
              </a:rPr>
              <a:t>. Pour ajouter plusieurs partenaires, ajoutez-les en les séparant par des virgules.</a:t>
            </a:r>
            <a:endParaRPr lang="en-GB" sz="1400" dirty="0">
              <a:solidFill>
                <a:srgbClr val="404040"/>
              </a:solidFill>
              <a:effectLst/>
              <a:latin typeface="Arial"/>
              <a:ea typeface="SimSun"/>
              <a:cs typeface="Arial"/>
            </a:endParaRPr>
          </a:p>
        </p:txBody>
      </p:sp>
      <p:sp>
        <p:nvSpPr>
          <p:cNvPr id="12" name="TextBox 11">
            <a:extLst>
              <a:ext uri="{FF2B5EF4-FFF2-40B4-BE49-F238E27FC236}">
                <a16:creationId xmlns:a16="http://schemas.microsoft.com/office/drawing/2014/main" id="{B416C6A6-5F09-10F8-D39C-F34914F1ADE1}"/>
              </a:ext>
            </a:extLst>
          </p:cNvPr>
          <p:cNvSpPr txBox="1"/>
          <p:nvPr/>
        </p:nvSpPr>
        <p:spPr>
          <a:xfrm>
            <a:off x="1" y="4819430"/>
            <a:ext cx="2951430" cy="954107"/>
          </a:xfrm>
          <a:prstGeom prst="rect">
            <a:avLst/>
          </a:prstGeom>
          <a:noFill/>
        </p:spPr>
        <p:txBody>
          <a:bodyPr wrap="square" lIns="91440" tIns="45720" rIns="91440" bIns="45720" anchor="t">
            <a:spAutoFit/>
          </a:bodyPr>
          <a:lstStyle/>
          <a:p>
            <a:r>
              <a:rPr lang="en-US" sz="1400" b="1" dirty="0"/>
              <a:t>Note</a:t>
            </a:r>
            <a:r>
              <a:rPr lang="en-US" sz="1400" dirty="0"/>
              <a:t>: </a:t>
            </a:r>
            <a:r>
              <a:rPr lang="fr-CH" sz="1400" dirty="0"/>
              <a:t>Pour les projets impliquant plusieurs organisations, recherchez-les et ajoutez-les toutes.</a:t>
            </a:r>
            <a:endParaRPr lang="en-US" sz="1400" dirty="0"/>
          </a:p>
        </p:txBody>
      </p:sp>
      <p:grpSp>
        <p:nvGrpSpPr>
          <p:cNvPr id="2" name="Group 1">
            <a:extLst>
              <a:ext uri="{FF2B5EF4-FFF2-40B4-BE49-F238E27FC236}">
                <a16:creationId xmlns:a16="http://schemas.microsoft.com/office/drawing/2014/main" id="{AC37C33D-7C1B-C114-BAC3-00C4CB807B7D}"/>
              </a:ext>
            </a:extLst>
          </p:cNvPr>
          <p:cNvGrpSpPr/>
          <p:nvPr/>
        </p:nvGrpSpPr>
        <p:grpSpPr>
          <a:xfrm>
            <a:off x="510875" y="4182554"/>
            <a:ext cx="4326128" cy="621763"/>
            <a:chOff x="528291" y="3391958"/>
            <a:chExt cx="4326128" cy="621763"/>
          </a:xfrm>
        </p:grpSpPr>
        <p:sp>
          <p:nvSpPr>
            <p:cNvPr id="9" name="Arrow: Right 8">
              <a:extLst>
                <a:ext uri="{FF2B5EF4-FFF2-40B4-BE49-F238E27FC236}">
                  <a16:creationId xmlns:a16="http://schemas.microsoft.com/office/drawing/2014/main" id="{A8492AB6-2009-441F-91C2-B340B33FA6F7}"/>
                </a:ext>
              </a:extLst>
            </p:cNvPr>
            <p:cNvSpPr/>
            <p:nvPr/>
          </p:nvSpPr>
          <p:spPr bwMode="auto">
            <a:xfrm>
              <a:off x="2200194" y="3474796"/>
              <a:ext cx="547631" cy="328000"/>
            </a:xfrm>
            <a:prstGeom prst="rightArrow">
              <a:avLst>
                <a:gd name="adj1" fmla="val 50000"/>
                <a:gd name="adj2" fmla="val 50000"/>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9" name="Arrow: Right 18">
              <a:extLst>
                <a:ext uri="{FF2B5EF4-FFF2-40B4-BE49-F238E27FC236}">
                  <a16:creationId xmlns:a16="http://schemas.microsoft.com/office/drawing/2014/main" id="{6AF5C331-CD71-4EDF-BE4F-D82B964B1EA0}"/>
                </a:ext>
              </a:extLst>
            </p:cNvPr>
            <p:cNvSpPr/>
            <p:nvPr/>
          </p:nvSpPr>
          <p:spPr bwMode="auto">
            <a:xfrm rot="10800000">
              <a:off x="4227278" y="3790800"/>
              <a:ext cx="627141" cy="222921"/>
            </a:xfrm>
            <a:prstGeom prst="rightArrow">
              <a:avLst/>
            </a:prstGeom>
            <a:solidFill>
              <a:schemeClr val="accent2">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FC5E9194-4360-0733-3730-2410C4550029}"/>
                </a:ext>
              </a:extLst>
            </p:cNvPr>
            <p:cNvSpPr txBox="1"/>
            <p:nvPr/>
          </p:nvSpPr>
          <p:spPr>
            <a:xfrm>
              <a:off x="528291" y="3391958"/>
              <a:ext cx="1619482" cy="523220"/>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b="1" dirty="0">
                  <a:cs typeface="Arial"/>
                </a:rPr>
                <a:t>2.</a:t>
              </a:r>
              <a:r>
                <a:rPr lang="fr-FR" sz="1400" dirty="0">
                  <a:cs typeface="Arial"/>
                </a:rPr>
                <a:t> Organisation(s) d’appel</a:t>
              </a:r>
              <a:endParaRPr lang="fr-FR" sz="1200" dirty="0">
                <a:cs typeface="Arial"/>
              </a:endParaRPr>
            </a:p>
          </p:txBody>
        </p:sp>
      </p:grpSp>
      <p:sp>
        <p:nvSpPr>
          <p:cNvPr id="15" name="Oval 14">
            <a:extLst>
              <a:ext uri="{FF2B5EF4-FFF2-40B4-BE49-F238E27FC236}">
                <a16:creationId xmlns:a16="http://schemas.microsoft.com/office/drawing/2014/main" id="{4881038A-3135-4E9E-BB11-774B8A9B94FA}"/>
              </a:ext>
            </a:extLst>
          </p:cNvPr>
          <p:cNvSpPr/>
          <p:nvPr/>
        </p:nvSpPr>
        <p:spPr bwMode="auto">
          <a:xfrm>
            <a:off x="2782830" y="4515936"/>
            <a:ext cx="2392339" cy="37967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pic>
        <p:nvPicPr>
          <p:cNvPr id="11" name="Picture 10" descr="A screenshot of a computer&#10;&#10;Description automatically generated">
            <a:extLst>
              <a:ext uri="{FF2B5EF4-FFF2-40B4-BE49-F238E27FC236}">
                <a16:creationId xmlns:a16="http://schemas.microsoft.com/office/drawing/2014/main" id="{64D902FF-BC72-F553-02F5-A6D5859345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7768" y="5253827"/>
            <a:ext cx="5257530" cy="10394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22305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51233-47B1-9077-2895-195669308F19}"/>
              </a:ext>
            </a:extLst>
          </p:cNvPr>
          <p:cNvSpPr>
            <a:spLocks noGrp="1"/>
          </p:cNvSpPr>
          <p:nvPr>
            <p:ph type="title"/>
          </p:nvPr>
        </p:nvSpPr>
        <p:spPr>
          <a:xfrm>
            <a:off x="2715" y="797694"/>
            <a:ext cx="8231187" cy="400110"/>
          </a:xfrm>
        </p:spPr>
        <p:txBody>
          <a:bodyPr/>
          <a:lstStyle/>
          <a:p>
            <a:r>
              <a:rPr lang="fr-FR" sz="2000" dirty="0"/>
              <a:t>Onglet « Informations de base »: </a:t>
            </a:r>
            <a:r>
              <a:rPr lang="fr-FR" sz="2000" b="0" dirty="0"/>
              <a:t>Ajouter les contacts</a:t>
            </a:r>
            <a:endParaRPr lang="fr-FR" sz="2000" b="0" dirty="0">
              <a:cs typeface="Arial"/>
            </a:endParaRPr>
          </a:p>
        </p:txBody>
      </p:sp>
      <p:sp>
        <p:nvSpPr>
          <p:cNvPr id="3" name="Text Placeholder 2">
            <a:extLst>
              <a:ext uri="{FF2B5EF4-FFF2-40B4-BE49-F238E27FC236}">
                <a16:creationId xmlns:a16="http://schemas.microsoft.com/office/drawing/2014/main" id="{212DFCAF-9CC1-ABC4-CA5E-02C9C339BE14}"/>
              </a:ext>
            </a:extLst>
          </p:cNvPr>
          <p:cNvSpPr>
            <a:spLocks noGrp="1"/>
          </p:cNvSpPr>
          <p:nvPr>
            <p:ph type="body" sz="quarter" idx="13"/>
          </p:nvPr>
        </p:nvSpPr>
        <p:spPr>
          <a:xfrm>
            <a:off x="2443" y="1440148"/>
            <a:ext cx="8254209" cy="1192216"/>
          </a:xfrm>
        </p:spPr>
        <p:txBody>
          <a:bodyPr>
            <a:noAutofit/>
          </a:bodyPr>
          <a:lstStyle/>
          <a:p>
            <a:r>
              <a:rPr lang="en-GB" sz="1400" dirty="0">
                <a:solidFill>
                  <a:srgbClr val="404040"/>
                </a:solidFill>
                <a:effectLst/>
                <a:latin typeface="Arial"/>
                <a:ea typeface="SimSun"/>
                <a:cs typeface="Arial"/>
              </a:rPr>
              <a:t>Copier </a:t>
            </a:r>
            <a:r>
              <a:rPr lang="en-GB" sz="1400" dirty="0" err="1">
                <a:solidFill>
                  <a:srgbClr val="404040"/>
                </a:solidFill>
                <a:effectLst/>
                <a:latin typeface="Arial"/>
                <a:ea typeface="SimSun"/>
                <a:cs typeface="Arial"/>
              </a:rPr>
              <a:t>coller</a:t>
            </a:r>
            <a:r>
              <a:rPr lang="en-GB" sz="1400" dirty="0">
                <a:solidFill>
                  <a:srgbClr val="404040"/>
                </a:solidFill>
                <a:effectLst/>
                <a:latin typeface="Arial"/>
                <a:ea typeface="SimSun"/>
                <a:cs typeface="Arial"/>
              </a:rPr>
              <a:t> </a:t>
            </a:r>
            <a:r>
              <a:rPr lang="en-GB" sz="1400" dirty="0" err="1">
                <a:solidFill>
                  <a:srgbClr val="404040"/>
                </a:solidFill>
                <a:effectLst/>
                <a:latin typeface="Arial"/>
                <a:ea typeface="SimSun"/>
                <a:cs typeface="Arial"/>
              </a:rPr>
              <a:t>ou</a:t>
            </a:r>
            <a:r>
              <a:rPr lang="en-GB" sz="1400" dirty="0">
                <a:solidFill>
                  <a:srgbClr val="404040"/>
                </a:solidFill>
                <a:effectLst/>
                <a:latin typeface="Arial"/>
                <a:ea typeface="SimSun"/>
                <a:cs typeface="Arial"/>
              </a:rPr>
              <a:t> </a:t>
            </a:r>
            <a:r>
              <a:rPr lang="en-GB" sz="1400" dirty="0" err="1">
                <a:solidFill>
                  <a:srgbClr val="404040"/>
                </a:solidFill>
                <a:latin typeface="Arial"/>
                <a:ea typeface="SimSun"/>
                <a:cs typeface="Arial"/>
              </a:rPr>
              <a:t>saisissez</a:t>
            </a:r>
            <a:r>
              <a:rPr lang="en-GB" sz="1400" dirty="0">
                <a:solidFill>
                  <a:srgbClr val="404040"/>
                </a:solidFill>
                <a:latin typeface="Arial"/>
                <a:ea typeface="SimSun"/>
                <a:cs typeface="Arial"/>
              </a:rPr>
              <a:t> les </a:t>
            </a:r>
            <a:r>
              <a:rPr lang="en-GB" sz="1400" dirty="0" err="1">
                <a:solidFill>
                  <a:srgbClr val="404040"/>
                </a:solidFill>
                <a:latin typeface="Arial"/>
                <a:ea typeface="SimSun"/>
                <a:cs typeface="Arial"/>
              </a:rPr>
              <a:t>coordonnées</a:t>
            </a:r>
            <a:r>
              <a:rPr lang="en-GB" sz="1400" dirty="0">
                <a:solidFill>
                  <a:srgbClr val="404040"/>
                </a:solidFill>
                <a:latin typeface="Arial"/>
                <a:ea typeface="SimSun"/>
                <a:cs typeface="Arial"/>
              </a:rPr>
              <a:t> du </a:t>
            </a:r>
            <a:r>
              <a:rPr lang="en-GB" sz="1400" b="1" dirty="0">
                <a:solidFill>
                  <a:srgbClr val="404040"/>
                </a:solidFill>
                <a:latin typeface="Arial"/>
                <a:ea typeface="SimSun"/>
                <a:cs typeface="Arial"/>
              </a:rPr>
              <a:t>Contact</a:t>
            </a:r>
            <a:r>
              <a:rPr lang="en-GB" sz="1400" dirty="0">
                <a:solidFill>
                  <a:srgbClr val="404040"/>
                </a:solidFill>
                <a:latin typeface="Arial"/>
                <a:ea typeface="SimSun"/>
                <a:cs typeface="Arial"/>
              </a:rPr>
              <a:t> </a:t>
            </a:r>
            <a:r>
              <a:rPr lang="en-GB" sz="1400" b="1" dirty="0">
                <a:solidFill>
                  <a:srgbClr val="404040"/>
                </a:solidFill>
                <a:latin typeface="Arial"/>
                <a:ea typeface="SimSun"/>
                <a:cs typeface="Arial"/>
              </a:rPr>
              <a:t>Principal</a:t>
            </a:r>
            <a:r>
              <a:rPr lang="en-GB" sz="1400" dirty="0">
                <a:solidFill>
                  <a:srgbClr val="404040"/>
                </a:solidFill>
                <a:effectLst/>
                <a:latin typeface="Arial"/>
                <a:ea typeface="SimSun"/>
                <a:cs typeface="Arial"/>
              </a:rPr>
              <a:t>.</a:t>
            </a:r>
            <a:r>
              <a:rPr lang="en-GB" sz="1400" dirty="0">
                <a:effectLst/>
                <a:latin typeface="Arial"/>
                <a:ea typeface="SimSun"/>
                <a:cs typeface="Arial"/>
              </a:rPr>
              <a:t> </a:t>
            </a:r>
            <a:r>
              <a:rPr lang="fr-CH" sz="1400" dirty="0" err="1">
                <a:effectLst/>
                <a:latin typeface="Arial"/>
                <a:ea typeface="SimSun"/>
                <a:cs typeface="Arial"/>
              </a:rPr>
              <a:t>ous</a:t>
            </a:r>
            <a:r>
              <a:rPr lang="fr-CH" sz="1400" dirty="0">
                <a:effectLst/>
                <a:latin typeface="Arial"/>
                <a:ea typeface="SimSun"/>
                <a:cs typeface="Arial"/>
              </a:rPr>
              <a:t> pouvez ajouter plusieurs contacts en cliquant sur</a:t>
            </a:r>
            <a:r>
              <a:rPr lang="en-GB" sz="1400" dirty="0">
                <a:effectLst/>
                <a:latin typeface="Arial"/>
                <a:ea typeface="SimSun"/>
                <a:cs typeface="Arial"/>
              </a:rPr>
              <a:t> :</a:t>
            </a:r>
            <a:r>
              <a:rPr lang="en-GB" sz="1400" dirty="0">
                <a:latin typeface="Arial"/>
                <a:ea typeface="SimSun"/>
                <a:cs typeface="Arial"/>
              </a:rPr>
              <a:t> </a:t>
            </a:r>
            <a:endParaRPr lang="en-GB" sz="1400" dirty="0">
              <a:effectLst/>
              <a:latin typeface="Arial"/>
              <a:ea typeface="SimSun"/>
              <a:cs typeface="Arial"/>
            </a:endParaRPr>
          </a:p>
          <a:p>
            <a:pPr marL="0" indent="0">
              <a:buNone/>
            </a:pPr>
            <a:r>
              <a:rPr lang="en-GB" sz="1400" dirty="0">
                <a:latin typeface="Arial"/>
                <a:ea typeface="SimSun"/>
                <a:cs typeface="Arial"/>
              </a:rPr>
              <a:t>“</a:t>
            </a:r>
            <a:r>
              <a:rPr lang="en-GB" b="1" dirty="0">
                <a:latin typeface="Arial"/>
                <a:ea typeface="SimSun"/>
                <a:cs typeface="Arial"/>
              </a:rPr>
              <a:t>+</a:t>
            </a:r>
            <a:r>
              <a:rPr lang="en-GB" sz="2000" b="1" dirty="0">
                <a:latin typeface="Arial"/>
                <a:ea typeface="SimSun"/>
                <a:cs typeface="Arial"/>
              </a:rPr>
              <a:t> </a:t>
            </a:r>
            <a:r>
              <a:rPr lang="en-GB" sz="1400" b="1" dirty="0">
                <a:latin typeface="Arial"/>
                <a:ea typeface="SimSun"/>
                <a:cs typeface="Arial"/>
              </a:rPr>
              <a:t>AJOUTER UN AUTRE CONTACT</a:t>
            </a:r>
            <a:r>
              <a:rPr lang="en-GB" sz="1400" dirty="0">
                <a:latin typeface="Arial"/>
                <a:ea typeface="SimSun"/>
                <a:cs typeface="Arial"/>
              </a:rPr>
              <a:t>".</a:t>
            </a:r>
            <a:endParaRPr lang="en-GB" sz="1400" dirty="0">
              <a:effectLst/>
              <a:latin typeface="Arial"/>
              <a:ea typeface="SimSun"/>
              <a:cs typeface="Arial"/>
            </a:endParaRPr>
          </a:p>
          <a:p>
            <a:r>
              <a:rPr lang="en-GB" sz="1400" dirty="0">
                <a:effectLst/>
                <a:latin typeface="Arial"/>
                <a:ea typeface="SimSun"/>
                <a:cs typeface="Arial"/>
              </a:rPr>
              <a:t>Cliquer sur</a:t>
            </a:r>
            <a:r>
              <a:rPr lang="en-GB" sz="1400" b="1" dirty="0">
                <a:solidFill>
                  <a:srgbClr val="ED7D31"/>
                </a:solidFill>
                <a:effectLst/>
                <a:latin typeface="Arial"/>
                <a:ea typeface="SimSun"/>
                <a:cs typeface="Arial"/>
              </a:rPr>
              <a:t> </a:t>
            </a:r>
            <a:r>
              <a:rPr lang="en-GB" sz="1400" b="1" dirty="0">
                <a:solidFill>
                  <a:schemeClr val="accent2"/>
                </a:solidFill>
                <a:latin typeface="Arial"/>
                <a:ea typeface="SimSun"/>
                <a:cs typeface="Arial"/>
              </a:rPr>
              <a:t>ENREGISTRER</a:t>
            </a:r>
            <a:r>
              <a:rPr lang="en-GB" sz="1400" b="1" dirty="0">
                <a:solidFill>
                  <a:schemeClr val="accent2"/>
                </a:solidFill>
                <a:effectLst/>
                <a:latin typeface="Arial"/>
                <a:ea typeface="SimSun"/>
                <a:cs typeface="Arial"/>
              </a:rPr>
              <a:t> &amp; SUIVANT →</a:t>
            </a:r>
            <a:r>
              <a:rPr lang="en-GB" sz="1400" b="1" u="sng" dirty="0">
                <a:solidFill>
                  <a:schemeClr val="accent2"/>
                </a:solidFill>
                <a:effectLst/>
                <a:latin typeface="Arial"/>
                <a:ea typeface="SimSun"/>
                <a:cs typeface="Arial"/>
              </a:rPr>
              <a:t> </a:t>
            </a:r>
            <a:r>
              <a:rPr lang="en-GB" sz="1400" dirty="0">
                <a:solidFill>
                  <a:srgbClr val="404040"/>
                </a:solidFill>
                <a:effectLst/>
                <a:latin typeface="Arial"/>
                <a:ea typeface="SimSun"/>
                <a:cs typeface="Arial"/>
              </a:rPr>
              <a:t>pour passer à la page </a:t>
            </a:r>
            <a:r>
              <a:rPr lang="en-GB" sz="1400" dirty="0" err="1">
                <a:solidFill>
                  <a:srgbClr val="404040"/>
                </a:solidFill>
                <a:effectLst/>
                <a:latin typeface="Arial"/>
                <a:ea typeface="SimSun"/>
                <a:cs typeface="Arial"/>
              </a:rPr>
              <a:t>suivante</a:t>
            </a:r>
            <a:r>
              <a:rPr lang="en-GB" sz="1400" dirty="0">
                <a:solidFill>
                  <a:srgbClr val="404040"/>
                </a:solidFill>
                <a:effectLst/>
                <a:latin typeface="Arial"/>
                <a:ea typeface="SimSun"/>
                <a:cs typeface="Arial"/>
              </a:rPr>
              <a:t>.</a:t>
            </a:r>
            <a:endParaRPr lang="fr-CH" sz="1400" dirty="0">
              <a:effectLst/>
              <a:latin typeface="Arial"/>
              <a:ea typeface="SimSun"/>
              <a:cs typeface="Arial"/>
            </a:endParaRPr>
          </a:p>
          <a:p>
            <a:endParaRPr lang="en-US" sz="16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BFF2537-083E-9775-032A-D1E8163D4DD6}"/>
              </a:ext>
            </a:extLst>
          </p:cNvPr>
          <p:cNvSpPr>
            <a:spLocks noGrp="1"/>
          </p:cNvSpPr>
          <p:nvPr>
            <p:ph type="sldNum" sz="quarter" idx="15"/>
          </p:nvPr>
        </p:nvSpPr>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dirty="0" smtClean="0">
                <a:solidFill>
                  <a:srgbClr val="000000">
                    <a:lumMod val="65000"/>
                    <a:lumOff val="35000"/>
                  </a:srgbClr>
                </a:solidFill>
              </a:rPr>
              <a:pPr fontAlgn="base">
                <a:spcBef>
                  <a:spcPct val="0"/>
                </a:spcBef>
                <a:spcAft>
                  <a:spcPct val="0"/>
                </a:spcAft>
                <a:defRPr/>
              </a:pPr>
              <a:t>14</a:t>
            </a:fld>
            <a:endParaRPr lang="en-GB" b="1" dirty="0">
              <a:solidFill>
                <a:srgbClr val="000000">
                  <a:lumMod val="65000"/>
                  <a:lumOff val="35000"/>
                </a:srgbClr>
              </a:solidFill>
            </a:endParaRPr>
          </a:p>
        </p:txBody>
      </p:sp>
      <p:sp>
        <p:nvSpPr>
          <p:cNvPr id="8" name="TextBox 7">
            <a:extLst>
              <a:ext uri="{FF2B5EF4-FFF2-40B4-BE49-F238E27FC236}">
                <a16:creationId xmlns:a16="http://schemas.microsoft.com/office/drawing/2014/main" id="{CC39D1CE-F492-0CAE-62E7-D9D055494FC5}"/>
              </a:ext>
            </a:extLst>
          </p:cNvPr>
          <p:cNvSpPr txBox="1"/>
          <p:nvPr/>
        </p:nvSpPr>
        <p:spPr>
          <a:xfrm>
            <a:off x="214744" y="5943025"/>
            <a:ext cx="9065057" cy="830997"/>
          </a:xfrm>
          <a:prstGeom prst="rect">
            <a:avLst/>
          </a:prstGeom>
          <a:noFill/>
        </p:spPr>
        <p:txBody>
          <a:bodyPr wrap="square">
            <a:spAutoFit/>
          </a:bodyPr>
          <a:lstStyle/>
          <a:p>
            <a:r>
              <a:rPr lang="en-GB" sz="1600" b="1" dirty="0">
                <a:solidFill>
                  <a:srgbClr val="FF0000"/>
                </a:solidFill>
                <a:effectLst/>
                <a:latin typeface="Arial"/>
                <a:ea typeface="SimSun"/>
                <a:cs typeface="Arial"/>
              </a:rPr>
              <a:t>IMPORTANT</a:t>
            </a:r>
            <a:r>
              <a:rPr lang="en-GB" sz="1600" dirty="0">
                <a:effectLst/>
                <a:latin typeface="Arial"/>
                <a:ea typeface="SimSun"/>
                <a:cs typeface="Arial"/>
              </a:rPr>
              <a:t>: </a:t>
            </a:r>
            <a:r>
              <a:rPr lang="fr-CH" sz="1600" dirty="0">
                <a:effectLst/>
                <a:latin typeface="Arial"/>
                <a:ea typeface="SimSun"/>
                <a:cs typeface="Arial"/>
              </a:rPr>
              <a:t>Une bonne pratique pour passer d'une partie d'un projet à une autre est de cliquer sur </a:t>
            </a:r>
            <a:r>
              <a:rPr lang="fr-CH" sz="1400" b="1" dirty="0">
                <a:solidFill>
                  <a:schemeClr val="accent2"/>
                </a:solidFill>
                <a:latin typeface="Arial"/>
                <a:ea typeface="SimSun"/>
                <a:cs typeface="Arial"/>
              </a:rPr>
              <a:t>ENREGISTRER</a:t>
            </a:r>
            <a:r>
              <a:rPr lang="fr-CH" sz="1600" dirty="0">
                <a:effectLst/>
                <a:latin typeface="Arial"/>
                <a:ea typeface="SimSun"/>
                <a:cs typeface="Arial"/>
              </a:rPr>
              <a:t> </a:t>
            </a:r>
            <a:r>
              <a:rPr lang="fr-CH" sz="1400" b="1" dirty="0">
                <a:solidFill>
                  <a:schemeClr val="accent2"/>
                </a:solidFill>
                <a:latin typeface="Arial"/>
                <a:ea typeface="SimSun"/>
                <a:cs typeface="Arial"/>
              </a:rPr>
              <a:t>ET SUIVANT </a:t>
            </a:r>
            <a:r>
              <a:rPr lang="fr-CH" sz="1600" dirty="0">
                <a:effectLst/>
                <a:latin typeface="Arial"/>
                <a:ea typeface="SimSun"/>
                <a:cs typeface="Arial"/>
              </a:rPr>
              <a:t>pour permettre la mise en œuvre de la logique d'une étape à l'autre.</a:t>
            </a:r>
            <a:endParaRPr lang="fr-CH" sz="1600" dirty="0">
              <a:latin typeface="Arial"/>
              <a:ea typeface="SimSun"/>
              <a:cs typeface="Arial"/>
            </a:endParaRPr>
          </a:p>
        </p:txBody>
      </p:sp>
      <p:cxnSp>
        <p:nvCxnSpPr>
          <p:cNvPr id="6" name="Straight Connector 5">
            <a:extLst>
              <a:ext uri="{FF2B5EF4-FFF2-40B4-BE49-F238E27FC236}">
                <a16:creationId xmlns:a16="http://schemas.microsoft.com/office/drawing/2014/main" id="{9EFF4D87-5051-AC87-B68E-9908F19C914A}"/>
              </a:ext>
            </a:extLst>
          </p:cNvPr>
          <p:cNvCxnSpPr>
            <a:cxnSpLocks/>
          </p:cNvCxnSpPr>
          <p:nvPr/>
        </p:nvCxnSpPr>
        <p:spPr bwMode="auto">
          <a:xfrm>
            <a:off x="-956" y="1209078"/>
            <a:ext cx="3909568"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pic>
        <p:nvPicPr>
          <p:cNvPr id="9" name="Picture 8">
            <a:extLst>
              <a:ext uri="{FF2B5EF4-FFF2-40B4-BE49-F238E27FC236}">
                <a16:creationId xmlns:a16="http://schemas.microsoft.com/office/drawing/2014/main" id="{8AD92629-502E-14DD-A4E9-D7D948DFAD06}"/>
              </a:ext>
            </a:extLst>
          </p:cNvPr>
          <p:cNvPicPr>
            <a:picLocks noChangeAspect="1"/>
          </p:cNvPicPr>
          <p:nvPr/>
        </p:nvPicPr>
        <p:blipFill>
          <a:blip r:embed="rId3"/>
          <a:stretch>
            <a:fillRect/>
          </a:stretch>
        </p:blipFill>
        <p:spPr>
          <a:xfrm>
            <a:off x="1168638" y="2874708"/>
            <a:ext cx="6489786" cy="28674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39733460"/>
      </p:ext>
    </p:extLst>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EEE38FF-6B28-EC68-AA14-0F8ED0778DDA}"/>
              </a:ext>
            </a:extLst>
          </p:cNvPr>
          <p:cNvPicPr>
            <a:picLocks noChangeAspect="1"/>
          </p:cNvPicPr>
          <p:nvPr/>
        </p:nvPicPr>
        <p:blipFill>
          <a:blip r:embed="rId3"/>
          <a:stretch>
            <a:fillRect/>
          </a:stretch>
        </p:blipFill>
        <p:spPr>
          <a:xfrm>
            <a:off x="378251" y="1973228"/>
            <a:ext cx="6292158" cy="2116806"/>
          </a:xfrm>
          <a:prstGeom prst="rect">
            <a:avLst/>
          </a:prstGeom>
          <a:ln>
            <a:noFill/>
          </a:ln>
          <a:effectLst>
            <a:outerShdw blurRad="190500" algn="tl" rotWithShape="0">
              <a:srgbClr val="000000">
                <a:alpha val="70000"/>
              </a:srgbClr>
            </a:outerShdw>
          </a:effectLst>
        </p:spPr>
      </p:pic>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dirty="0" smtClean="0">
                <a:solidFill>
                  <a:srgbClr val="000000">
                    <a:lumMod val="65000"/>
                    <a:lumOff val="35000"/>
                  </a:srgbClr>
                </a:solidFill>
              </a:rPr>
              <a:pPr fontAlgn="base">
                <a:spcBef>
                  <a:spcPct val="0"/>
                </a:spcBef>
                <a:spcAft>
                  <a:spcPct val="0"/>
                </a:spcAft>
                <a:defRPr/>
              </a:pPr>
              <a:t>15</a:t>
            </a:fld>
            <a:endParaRPr lang="en-GB" b="1" dirty="0">
              <a:solidFill>
                <a:srgbClr val="000000">
                  <a:lumMod val="65000"/>
                  <a:lumOff val="35000"/>
                </a:srgbClr>
              </a:solidFill>
            </a:endParaRPr>
          </a:p>
        </p:txBody>
      </p:sp>
      <p:sp>
        <p:nvSpPr>
          <p:cNvPr id="10" name="Rectangle 9">
            <a:extLst>
              <a:ext uri="{FF2B5EF4-FFF2-40B4-BE49-F238E27FC236}">
                <a16:creationId xmlns:a16="http://schemas.microsoft.com/office/drawing/2014/main" id="{D8FBFFD0-2A71-4C4C-85B9-B2D0827C0EB8}"/>
              </a:ext>
            </a:extLst>
          </p:cNvPr>
          <p:cNvSpPr/>
          <p:nvPr/>
        </p:nvSpPr>
        <p:spPr>
          <a:xfrm>
            <a:off x="2180" y="797894"/>
            <a:ext cx="7774838" cy="397738"/>
          </a:xfrm>
          <a:prstGeom prst="rect">
            <a:avLst/>
          </a:prstGeom>
        </p:spPr>
        <p:txBody>
          <a:bodyPr wrap="square" lIns="91440" tIns="45720" rIns="91440" bIns="45720" anchor="t">
            <a:spAutoFit/>
          </a:bodyPr>
          <a:lstStyle/>
          <a:p>
            <a:pPr>
              <a:lnSpc>
                <a:spcPct val="107000"/>
              </a:lnSpc>
            </a:pPr>
            <a:r>
              <a:rPr lang="fr-FR" sz="2000" b="1" dirty="0"/>
              <a:t>Onglet « Plan de Réponse »: </a:t>
            </a:r>
            <a:r>
              <a:rPr lang="fr-FR" sz="2000" dirty="0"/>
              <a:t>Liens avec les clusters</a:t>
            </a:r>
          </a:p>
        </p:txBody>
      </p:sp>
      <p:cxnSp>
        <p:nvCxnSpPr>
          <p:cNvPr id="19" name="Straight Connector 18">
            <a:extLst>
              <a:ext uri="{FF2B5EF4-FFF2-40B4-BE49-F238E27FC236}">
                <a16:creationId xmlns:a16="http://schemas.microsoft.com/office/drawing/2014/main" id="{A556A2D2-0A7C-48A7-ACDF-733DED3123B5}"/>
              </a:ext>
            </a:extLst>
          </p:cNvPr>
          <p:cNvCxnSpPr>
            <a:cxnSpLocks/>
          </p:cNvCxnSpPr>
          <p:nvPr/>
        </p:nvCxnSpPr>
        <p:spPr bwMode="auto">
          <a:xfrm>
            <a:off x="-956" y="1218043"/>
            <a:ext cx="4886465"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4" name="Rectangle 2">
            <a:extLst>
              <a:ext uri="{FF2B5EF4-FFF2-40B4-BE49-F238E27FC236}">
                <a16:creationId xmlns:a16="http://schemas.microsoft.com/office/drawing/2014/main" id="{773259B0-7EE5-3741-4C0E-F65D1EB5DE2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16C7987B-BE16-2180-389C-368DBB46B6AF}"/>
              </a:ext>
            </a:extLst>
          </p:cNvPr>
          <p:cNvSpPr txBox="1"/>
          <p:nvPr/>
        </p:nvSpPr>
        <p:spPr>
          <a:xfrm>
            <a:off x="1301" y="1385689"/>
            <a:ext cx="9034057" cy="73866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fr-CH" sz="1400" dirty="0"/>
              <a:t>Sélectionnez le plan de réponse auquel connecter le projet. Une fois sélectionné, une liste des secteurs/clusters du plan sera affichée pour que vous puissiez choisir, ainsi que plusieurs questions auxquelles vous devrez répondre</a:t>
            </a:r>
            <a:endParaRPr lang="en-US" sz="1400" dirty="0">
              <a:cs typeface="Arial"/>
            </a:endParaRPr>
          </a:p>
        </p:txBody>
      </p:sp>
      <p:sp>
        <p:nvSpPr>
          <p:cNvPr id="6" name="TextBox 5">
            <a:extLst>
              <a:ext uri="{FF2B5EF4-FFF2-40B4-BE49-F238E27FC236}">
                <a16:creationId xmlns:a16="http://schemas.microsoft.com/office/drawing/2014/main" id="{DB3ADB37-84E4-EBD4-793B-19A528FCC85E}"/>
              </a:ext>
            </a:extLst>
          </p:cNvPr>
          <p:cNvSpPr txBox="1"/>
          <p:nvPr/>
        </p:nvSpPr>
        <p:spPr>
          <a:xfrm>
            <a:off x="76494" y="5204361"/>
            <a:ext cx="4587352" cy="1169551"/>
          </a:xfrm>
          <a:prstGeom prst="rect">
            <a:avLst/>
          </a:prstGeom>
          <a:noFill/>
        </p:spPr>
        <p:txBody>
          <a:bodyPr wrap="square">
            <a:spAutoFit/>
          </a:bodyPr>
          <a:lstStyle/>
          <a:p>
            <a:r>
              <a:rPr lang="en-US" sz="1400" b="1" dirty="0">
                <a:solidFill>
                  <a:srgbClr val="FF0000"/>
                </a:solidFill>
              </a:rPr>
              <a:t>IMPORTANT</a:t>
            </a:r>
            <a:r>
              <a:rPr lang="en-US" sz="1400" dirty="0"/>
              <a:t>: </a:t>
            </a:r>
            <a:r>
              <a:rPr lang="fr-CH" sz="1400" dirty="0"/>
              <a:t>Assurez-vous de sélectionner le plan de la bonne année. Si un plan a été sélectionné à partir d'années précédentes, cela signifie que le projet est lié de manière incorrecte, ce qui nécessite de retravailler le projet pour le relier au plan + année corrects</a:t>
            </a:r>
            <a:endParaRPr lang="en-US" sz="1400" dirty="0"/>
          </a:p>
        </p:txBody>
      </p:sp>
      <p:grpSp>
        <p:nvGrpSpPr>
          <p:cNvPr id="12" name="Group 11">
            <a:extLst>
              <a:ext uri="{FF2B5EF4-FFF2-40B4-BE49-F238E27FC236}">
                <a16:creationId xmlns:a16="http://schemas.microsoft.com/office/drawing/2014/main" id="{1932E3CB-CFA8-F41F-21FE-4BE7A235D156}"/>
              </a:ext>
            </a:extLst>
          </p:cNvPr>
          <p:cNvGrpSpPr/>
          <p:nvPr/>
        </p:nvGrpSpPr>
        <p:grpSpPr>
          <a:xfrm>
            <a:off x="-956" y="3242721"/>
            <a:ext cx="4684188" cy="1728995"/>
            <a:chOff x="-88705" y="3602967"/>
            <a:chExt cx="4684188" cy="1728995"/>
          </a:xfrm>
        </p:grpSpPr>
        <p:grpSp>
          <p:nvGrpSpPr>
            <p:cNvPr id="8" name="Group 7">
              <a:extLst>
                <a:ext uri="{FF2B5EF4-FFF2-40B4-BE49-F238E27FC236}">
                  <a16:creationId xmlns:a16="http://schemas.microsoft.com/office/drawing/2014/main" id="{185B058F-7343-652C-6D51-C7749FE9B9D7}"/>
                </a:ext>
              </a:extLst>
            </p:cNvPr>
            <p:cNvGrpSpPr/>
            <p:nvPr/>
          </p:nvGrpSpPr>
          <p:grpSpPr>
            <a:xfrm>
              <a:off x="-88705" y="3602967"/>
              <a:ext cx="4684188" cy="1728995"/>
              <a:chOff x="110608" y="3668664"/>
              <a:chExt cx="4684188" cy="1728995"/>
            </a:xfrm>
          </p:grpSpPr>
          <p:sp>
            <p:nvSpPr>
              <p:cNvPr id="11" name="Arrow: Right 10">
                <a:extLst>
                  <a:ext uri="{FF2B5EF4-FFF2-40B4-BE49-F238E27FC236}">
                    <a16:creationId xmlns:a16="http://schemas.microsoft.com/office/drawing/2014/main" id="{1D3E7EC9-E9DB-FB19-E662-4C6D60E238D6}"/>
                  </a:ext>
                </a:extLst>
              </p:cNvPr>
              <p:cNvSpPr/>
              <p:nvPr/>
            </p:nvSpPr>
            <p:spPr bwMode="auto">
              <a:xfrm>
                <a:off x="4206926" y="4915552"/>
                <a:ext cx="587870" cy="433078"/>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21" name="TextBox 20">
                <a:extLst>
                  <a:ext uri="{FF2B5EF4-FFF2-40B4-BE49-F238E27FC236}">
                    <a16:creationId xmlns:a16="http://schemas.microsoft.com/office/drawing/2014/main" id="{B7EC6E73-817B-E7A9-40EB-B804CCA51DE9}"/>
                  </a:ext>
                </a:extLst>
              </p:cNvPr>
              <p:cNvSpPr txBox="1"/>
              <p:nvPr/>
            </p:nvSpPr>
            <p:spPr>
              <a:xfrm>
                <a:off x="110608" y="3668664"/>
                <a:ext cx="1568652" cy="523220"/>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b="1" dirty="0">
                    <a:cs typeface="Arial"/>
                  </a:rPr>
                  <a:t>3.</a:t>
                </a:r>
                <a:r>
                  <a:rPr lang="fr-FR" sz="1400" dirty="0">
                    <a:cs typeface="Arial"/>
                  </a:rPr>
                  <a:t> Sélectionner le plan de Réponse</a:t>
                </a:r>
                <a:endParaRPr lang="fr-FR" sz="1200" dirty="0">
                  <a:cs typeface="Arial"/>
                </a:endParaRPr>
              </a:p>
            </p:txBody>
          </p:sp>
          <p:sp>
            <p:nvSpPr>
              <p:cNvPr id="2" name="TextBox 1">
                <a:extLst>
                  <a:ext uri="{FF2B5EF4-FFF2-40B4-BE49-F238E27FC236}">
                    <a16:creationId xmlns:a16="http://schemas.microsoft.com/office/drawing/2014/main" id="{8FD7EF43-EB2A-45DF-DB1C-A6C13A4DFF86}"/>
                  </a:ext>
                </a:extLst>
              </p:cNvPr>
              <p:cNvSpPr txBox="1"/>
              <p:nvPr/>
            </p:nvSpPr>
            <p:spPr>
              <a:xfrm>
                <a:off x="2611920" y="4874439"/>
                <a:ext cx="1502492" cy="523220"/>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b="1" dirty="0">
                    <a:cs typeface="Arial"/>
                  </a:rPr>
                  <a:t>4.</a:t>
                </a:r>
                <a:r>
                  <a:rPr lang="fr-FR" sz="1400" dirty="0">
                    <a:cs typeface="Arial"/>
                  </a:rPr>
                  <a:t> Sélectionner le(s) Cluster(s)</a:t>
                </a:r>
                <a:endParaRPr lang="fr-FR" sz="1200" dirty="0">
                  <a:cs typeface="Arial"/>
                </a:endParaRPr>
              </a:p>
            </p:txBody>
          </p:sp>
        </p:grpSp>
        <p:sp>
          <p:nvSpPr>
            <p:cNvPr id="9" name="Arrow: Right 8">
              <a:extLst>
                <a:ext uri="{FF2B5EF4-FFF2-40B4-BE49-F238E27FC236}">
                  <a16:creationId xmlns:a16="http://schemas.microsoft.com/office/drawing/2014/main" id="{A8492AB6-2009-441F-91C2-B340B33FA6F7}"/>
                </a:ext>
              </a:extLst>
            </p:cNvPr>
            <p:cNvSpPr/>
            <p:nvPr/>
          </p:nvSpPr>
          <p:spPr bwMode="auto">
            <a:xfrm>
              <a:off x="1547291" y="3683892"/>
              <a:ext cx="606305" cy="442295"/>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grpSp>
      <p:pic>
        <p:nvPicPr>
          <p:cNvPr id="5" name="Picture 4">
            <a:extLst>
              <a:ext uri="{FF2B5EF4-FFF2-40B4-BE49-F238E27FC236}">
                <a16:creationId xmlns:a16="http://schemas.microsoft.com/office/drawing/2014/main" id="{7F1915A4-4DE8-7CD9-0FDB-F50D10C6A89A}"/>
              </a:ext>
            </a:extLst>
          </p:cNvPr>
          <p:cNvPicPr>
            <a:picLocks noChangeAspect="1"/>
          </p:cNvPicPr>
          <p:nvPr/>
        </p:nvPicPr>
        <p:blipFill rotWithShape="1">
          <a:blip r:embed="rId4"/>
          <a:srcRect r="5364"/>
          <a:stretch/>
        </p:blipFill>
        <p:spPr>
          <a:xfrm>
            <a:off x="4775746" y="3129798"/>
            <a:ext cx="4317665" cy="29303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03758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A429CC-861C-3F9C-4B8F-97E2C19A91B6}"/>
              </a:ext>
            </a:extLst>
          </p:cNvPr>
          <p:cNvSpPr>
            <a:spLocks noGrp="1"/>
          </p:cNvSpPr>
          <p:nvPr>
            <p:ph type="body" sz="quarter" idx="13"/>
          </p:nvPr>
        </p:nvSpPr>
        <p:spPr>
          <a:xfrm>
            <a:off x="0" y="1411968"/>
            <a:ext cx="8843567" cy="844142"/>
          </a:xfrm>
        </p:spPr>
        <p:txBody>
          <a:bodyPr/>
          <a:lstStyle/>
          <a:p>
            <a:pPr marL="0" indent="0">
              <a:buNone/>
            </a:pPr>
            <a:r>
              <a:rPr lang="fr-CH" sz="1400" dirty="0">
                <a:solidFill>
                  <a:srgbClr val="404040"/>
                </a:solidFill>
                <a:latin typeface="Arial"/>
                <a:ea typeface="SimSun"/>
                <a:cs typeface="Calibri"/>
              </a:rPr>
              <a:t>Les questions relatives aux projets dans la section «Planifier les champs» doivent être répondues. Les réponses à ces questions peuvent être sous forme de texte libre, de cases à cocher, d'une sélection dans une liste déroulante ou de chiffres. Voir la capture d'écran ci-dessous pour un exemple :</a:t>
            </a:r>
            <a:endParaRPr lang="en-US" dirty="0"/>
          </a:p>
        </p:txBody>
      </p:sp>
      <p:sp>
        <p:nvSpPr>
          <p:cNvPr id="5" name="Slide Number Placeholder 4">
            <a:extLst>
              <a:ext uri="{FF2B5EF4-FFF2-40B4-BE49-F238E27FC236}">
                <a16:creationId xmlns:a16="http://schemas.microsoft.com/office/drawing/2014/main" id="{D8BC7AF7-A684-4617-0DC5-19C66A82F0D4}"/>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16</a:t>
            </a:fld>
            <a:endParaRPr lang="en-GB" b="1">
              <a:solidFill>
                <a:srgbClr val="000000">
                  <a:lumMod val="65000"/>
                  <a:lumOff val="35000"/>
                </a:srgbClr>
              </a:solidFill>
            </a:endParaRPr>
          </a:p>
        </p:txBody>
      </p:sp>
      <p:sp>
        <p:nvSpPr>
          <p:cNvPr id="13" name="Rectangle 12">
            <a:extLst>
              <a:ext uri="{FF2B5EF4-FFF2-40B4-BE49-F238E27FC236}">
                <a16:creationId xmlns:a16="http://schemas.microsoft.com/office/drawing/2014/main" id="{616225CB-0095-7921-88B9-9D23A58B6F19}"/>
              </a:ext>
            </a:extLst>
          </p:cNvPr>
          <p:cNvSpPr/>
          <p:nvPr/>
        </p:nvSpPr>
        <p:spPr>
          <a:xfrm>
            <a:off x="0" y="796821"/>
            <a:ext cx="9144000" cy="707886"/>
          </a:xfrm>
          <a:prstGeom prst="rect">
            <a:avLst/>
          </a:prstGeom>
        </p:spPr>
        <p:txBody>
          <a:bodyPr wrap="square" lIns="91440" tIns="45720" rIns="91440" bIns="45720" anchor="t">
            <a:spAutoFit/>
          </a:bodyPr>
          <a:lstStyle/>
          <a:p>
            <a:pPr algn="l"/>
            <a:r>
              <a:rPr lang="fr-FR" sz="2000" b="1" dirty="0"/>
              <a:t>Onglet « Plan de Réponse »: </a:t>
            </a:r>
            <a:r>
              <a:rPr lang="fr-FR" sz="2000" dirty="0"/>
              <a:t>Répondre aux questions sur le projet (</a:t>
            </a:r>
            <a:r>
              <a:rPr lang="fr-FR" sz="2000" i="0" dirty="0">
                <a:effectLst/>
              </a:rPr>
              <a:t>Planifier les champs)</a:t>
            </a:r>
            <a:endParaRPr lang="fr-FR" sz="2000" dirty="0"/>
          </a:p>
        </p:txBody>
      </p:sp>
      <p:cxnSp>
        <p:nvCxnSpPr>
          <p:cNvPr id="7" name="Straight Connector 6">
            <a:extLst>
              <a:ext uri="{FF2B5EF4-FFF2-40B4-BE49-F238E27FC236}">
                <a16:creationId xmlns:a16="http://schemas.microsoft.com/office/drawing/2014/main" id="{8D7EE854-5B18-BA46-E9AC-37584C24360F}"/>
              </a:ext>
            </a:extLst>
          </p:cNvPr>
          <p:cNvCxnSpPr>
            <a:cxnSpLocks/>
          </p:cNvCxnSpPr>
          <p:nvPr/>
        </p:nvCxnSpPr>
        <p:spPr bwMode="auto">
          <a:xfrm>
            <a:off x="0" y="1464857"/>
            <a:ext cx="7027817"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2865A65C-864D-0EB2-EA8A-7E1F5F90B331}"/>
              </a:ext>
            </a:extLst>
          </p:cNvPr>
          <p:cNvSpPr txBox="1"/>
          <p:nvPr/>
        </p:nvSpPr>
        <p:spPr>
          <a:xfrm>
            <a:off x="115600" y="6125212"/>
            <a:ext cx="7824290" cy="338554"/>
          </a:xfrm>
          <a:prstGeom prst="rect">
            <a:avLst/>
          </a:prstGeom>
          <a:noFill/>
        </p:spPr>
        <p:txBody>
          <a:bodyPr wrap="square">
            <a:spAutoFit/>
          </a:bodyPr>
          <a:lstStyle/>
          <a:p>
            <a:r>
              <a:rPr lang="fr-FR" sz="1600" dirty="0">
                <a:effectLst/>
                <a:latin typeface="Arial"/>
                <a:ea typeface="SimSun"/>
                <a:cs typeface="Arial"/>
              </a:rPr>
              <a:t>Cliquer sur </a:t>
            </a:r>
            <a:r>
              <a:rPr lang="fr-FR" sz="1600" b="1" dirty="0">
                <a:solidFill>
                  <a:schemeClr val="accent2"/>
                </a:solidFill>
                <a:latin typeface="Arial"/>
                <a:ea typeface="SimSun"/>
                <a:cs typeface="Arial"/>
              </a:rPr>
              <a:t>ENREGISTRER</a:t>
            </a:r>
            <a:r>
              <a:rPr lang="fr-FR" sz="1600" b="1" dirty="0">
                <a:solidFill>
                  <a:srgbClr val="ED7D31"/>
                </a:solidFill>
                <a:effectLst/>
                <a:latin typeface="Arial"/>
                <a:ea typeface="SimSun"/>
                <a:cs typeface="Arial"/>
              </a:rPr>
              <a:t> </a:t>
            </a:r>
            <a:r>
              <a:rPr lang="fr-FR" sz="1600" b="1" dirty="0">
                <a:solidFill>
                  <a:schemeClr val="accent2"/>
                </a:solidFill>
                <a:effectLst/>
                <a:latin typeface="Arial"/>
                <a:ea typeface="SimSun"/>
                <a:cs typeface="Arial"/>
              </a:rPr>
              <a:t>&amp; SUIVANT </a:t>
            </a:r>
            <a:r>
              <a:rPr lang="fr-FR" sz="1600" b="1" dirty="0">
                <a:solidFill>
                  <a:schemeClr val="accent2"/>
                </a:solidFill>
                <a:latin typeface="Arial"/>
                <a:ea typeface="SimSun"/>
                <a:cs typeface="Arial"/>
              </a:rPr>
              <a:t>→</a:t>
            </a:r>
            <a:r>
              <a:rPr lang="fr-FR" sz="1600" dirty="0">
                <a:solidFill>
                  <a:srgbClr val="404040"/>
                </a:solidFill>
                <a:latin typeface="Arial"/>
                <a:ea typeface="SimSun"/>
                <a:cs typeface="Arial"/>
              </a:rPr>
              <a:t>  pour accéder à la page </a:t>
            </a:r>
            <a:r>
              <a:rPr lang="fr-FR" sz="1600" b="1" dirty="0">
                <a:solidFill>
                  <a:srgbClr val="404040"/>
                </a:solidFill>
                <a:latin typeface="Arial"/>
                <a:ea typeface="SimSun"/>
                <a:cs typeface="Arial"/>
              </a:rPr>
              <a:t>emplacements</a:t>
            </a:r>
            <a:endParaRPr lang="fr-FR" sz="1600" dirty="0">
              <a:effectLst/>
              <a:latin typeface="Arial"/>
              <a:ea typeface="SimSun"/>
              <a:cs typeface="Arial"/>
            </a:endParaRPr>
          </a:p>
        </p:txBody>
      </p:sp>
      <p:pic>
        <p:nvPicPr>
          <p:cNvPr id="4" name="Picture 3">
            <a:extLst>
              <a:ext uri="{FF2B5EF4-FFF2-40B4-BE49-F238E27FC236}">
                <a16:creationId xmlns:a16="http://schemas.microsoft.com/office/drawing/2014/main" id="{57CB2011-76E4-6861-7E78-35EEA1F82304}"/>
              </a:ext>
            </a:extLst>
          </p:cNvPr>
          <p:cNvPicPr>
            <a:picLocks noChangeAspect="1"/>
          </p:cNvPicPr>
          <p:nvPr/>
        </p:nvPicPr>
        <p:blipFill>
          <a:blip r:embed="rId2"/>
          <a:stretch>
            <a:fillRect/>
          </a:stretch>
        </p:blipFill>
        <p:spPr>
          <a:xfrm>
            <a:off x="752600" y="2389920"/>
            <a:ext cx="7500431" cy="360148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39673115"/>
      </p:ext>
    </p:extLst>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4E00CF-5F1C-8514-B1F7-BD479B724866}"/>
              </a:ext>
            </a:extLst>
          </p:cNvPr>
          <p:cNvPicPr>
            <a:picLocks noChangeAspect="1"/>
          </p:cNvPicPr>
          <p:nvPr/>
        </p:nvPicPr>
        <p:blipFill>
          <a:blip r:embed="rId3"/>
          <a:stretch>
            <a:fillRect/>
          </a:stretch>
        </p:blipFill>
        <p:spPr>
          <a:xfrm>
            <a:off x="111192" y="2279569"/>
            <a:ext cx="8921615" cy="3783658"/>
          </a:xfrm>
          <a:prstGeom prst="rect">
            <a:avLst/>
          </a:prstGeom>
          <a:ln>
            <a:noFill/>
          </a:ln>
          <a:effectLst>
            <a:outerShdw blurRad="190500" algn="tl" rotWithShape="0">
              <a:srgbClr val="000000">
                <a:alpha val="70000"/>
              </a:srgbClr>
            </a:outerShdw>
          </a:effectLst>
        </p:spPr>
      </p:pic>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17</a:t>
            </a:fld>
            <a:endParaRPr lang="en-GB" b="1" dirty="0">
              <a:solidFill>
                <a:srgbClr val="000000">
                  <a:lumMod val="65000"/>
                  <a:lumOff val="35000"/>
                </a:srgbClr>
              </a:solidFill>
            </a:endParaRPr>
          </a:p>
        </p:txBody>
      </p:sp>
      <p:sp>
        <p:nvSpPr>
          <p:cNvPr id="10" name="Rectangle 9">
            <a:extLst>
              <a:ext uri="{FF2B5EF4-FFF2-40B4-BE49-F238E27FC236}">
                <a16:creationId xmlns:a16="http://schemas.microsoft.com/office/drawing/2014/main" id="{D8FBFFD0-2A71-4C4C-85B9-B2D0827C0EB8}"/>
              </a:ext>
            </a:extLst>
          </p:cNvPr>
          <p:cNvSpPr/>
          <p:nvPr/>
        </p:nvSpPr>
        <p:spPr>
          <a:xfrm>
            <a:off x="-1825" y="794773"/>
            <a:ext cx="7843497" cy="397738"/>
          </a:xfrm>
          <a:prstGeom prst="rect">
            <a:avLst/>
          </a:prstGeom>
        </p:spPr>
        <p:txBody>
          <a:bodyPr wrap="square" lIns="91440" tIns="45720" rIns="91440" bIns="45720" anchor="t">
            <a:spAutoFit/>
          </a:bodyPr>
          <a:lstStyle/>
          <a:p>
            <a:pPr lvl="0">
              <a:lnSpc>
                <a:spcPct val="107000"/>
              </a:lnSpc>
            </a:pPr>
            <a:r>
              <a:rPr lang="fr-FR" sz="2000" b="1" dirty="0"/>
              <a:t>Onglet « Emplacements »: </a:t>
            </a:r>
            <a:r>
              <a:rPr lang="fr-FR" sz="2000" dirty="0">
                <a:solidFill>
                  <a:schemeClr val="bg2">
                    <a:lumMod val="25000"/>
                  </a:schemeClr>
                </a:solidFill>
              </a:rPr>
              <a:t>Ajouter les emplacements des Projets </a:t>
            </a:r>
            <a:endParaRPr lang="fr-FR" sz="2000" b="1" dirty="0"/>
          </a:p>
        </p:txBody>
      </p:sp>
      <p:cxnSp>
        <p:nvCxnSpPr>
          <p:cNvPr id="16" name="Straight Connector 15">
            <a:extLst>
              <a:ext uri="{FF2B5EF4-FFF2-40B4-BE49-F238E27FC236}">
                <a16:creationId xmlns:a16="http://schemas.microsoft.com/office/drawing/2014/main" id="{F4383505-A1AA-4E14-9B55-6C658014F975}"/>
              </a:ext>
            </a:extLst>
          </p:cNvPr>
          <p:cNvCxnSpPr>
            <a:cxnSpLocks/>
          </p:cNvCxnSpPr>
          <p:nvPr/>
        </p:nvCxnSpPr>
        <p:spPr bwMode="auto">
          <a:xfrm>
            <a:off x="-1824" y="1226658"/>
            <a:ext cx="4946828"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5" name="TextBox 4">
            <a:extLst>
              <a:ext uri="{FF2B5EF4-FFF2-40B4-BE49-F238E27FC236}">
                <a16:creationId xmlns:a16="http://schemas.microsoft.com/office/drawing/2014/main" id="{5B3CE438-1F2E-3458-CC20-314D402732DE}"/>
              </a:ext>
            </a:extLst>
          </p:cNvPr>
          <p:cNvSpPr txBox="1"/>
          <p:nvPr/>
        </p:nvSpPr>
        <p:spPr>
          <a:xfrm>
            <a:off x="32262" y="1416831"/>
            <a:ext cx="8377373" cy="954107"/>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fr-CH" sz="1400" dirty="0"/>
              <a:t>Sélectionner les emplacements où le projet sera mis en œuvre, au niveau administratif le plus bas disponible</a:t>
            </a:r>
            <a:endParaRPr lang="en-US" sz="1400" dirty="0">
              <a:latin typeface="Arial"/>
              <a:ea typeface="SimSun"/>
              <a:cs typeface="Arial"/>
            </a:endParaRPr>
          </a:p>
          <a:p>
            <a:pPr marL="285750" indent="-285750">
              <a:buFont typeface="Arial" panose="020B0604020202020204" pitchFamily="34" charset="0"/>
              <a:buChar char="•"/>
            </a:pPr>
            <a:r>
              <a:rPr lang="en-GB" sz="1400" dirty="0">
                <a:solidFill>
                  <a:srgbClr val="404040"/>
                </a:solidFill>
                <a:latin typeface="Arial"/>
                <a:ea typeface="SimSun"/>
                <a:cs typeface="Calibri"/>
              </a:rPr>
              <a:t>Cliquer </a:t>
            </a:r>
            <a:r>
              <a:rPr lang="fr-FR" sz="1400" b="1" dirty="0">
                <a:solidFill>
                  <a:schemeClr val="accent2"/>
                </a:solidFill>
                <a:latin typeface="Arial"/>
                <a:ea typeface="SimSun"/>
                <a:cs typeface="Arial"/>
              </a:rPr>
              <a:t>ENREGISTRER</a:t>
            </a:r>
            <a:r>
              <a:rPr lang="fr-FR" sz="1400" b="1" dirty="0">
                <a:solidFill>
                  <a:srgbClr val="ED7D31"/>
                </a:solidFill>
                <a:effectLst/>
                <a:latin typeface="Arial"/>
                <a:ea typeface="SimSun"/>
                <a:cs typeface="Arial"/>
              </a:rPr>
              <a:t> </a:t>
            </a:r>
            <a:r>
              <a:rPr lang="fr-FR" sz="1400" b="1" dirty="0">
                <a:solidFill>
                  <a:schemeClr val="accent2"/>
                </a:solidFill>
                <a:effectLst/>
                <a:latin typeface="Arial"/>
                <a:ea typeface="SimSun"/>
                <a:cs typeface="Arial"/>
              </a:rPr>
              <a:t>&amp; SUIVANT </a:t>
            </a:r>
            <a:r>
              <a:rPr lang="en-GB" sz="1400" b="1" dirty="0">
                <a:solidFill>
                  <a:schemeClr val="accent2"/>
                </a:solidFill>
                <a:effectLst/>
                <a:latin typeface="Arial"/>
                <a:ea typeface="SimSun"/>
                <a:cs typeface="Calibri"/>
              </a:rPr>
              <a:t>→ </a:t>
            </a:r>
            <a:r>
              <a:rPr lang="fr-FR" sz="1400" dirty="0">
                <a:solidFill>
                  <a:srgbClr val="404040"/>
                </a:solidFill>
                <a:latin typeface="Arial"/>
                <a:ea typeface="SimSun"/>
                <a:cs typeface="Arial"/>
              </a:rPr>
              <a:t>pour accéder à la page suivante</a:t>
            </a:r>
            <a:r>
              <a:rPr lang="en-GB" sz="1400" dirty="0">
                <a:solidFill>
                  <a:srgbClr val="404040"/>
                </a:solidFill>
                <a:effectLst/>
                <a:latin typeface="Arial"/>
                <a:ea typeface="SimSun"/>
                <a:cs typeface="Calibri"/>
              </a:rPr>
              <a:t>.</a:t>
            </a:r>
            <a:endParaRPr lang="fr-CH" sz="1400" dirty="0">
              <a:effectLst/>
              <a:latin typeface="Arial"/>
              <a:ea typeface="SimSun"/>
              <a:cs typeface="Calibri"/>
            </a:endParaRPr>
          </a:p>
          <a:p>
            <a:pPr marL="285750" indent="-285750">
              <a:buFont typeface="Arial" panose="020B0604020202020204" pitchFamily="34" charset="0"/>
              <a:buChar char="•"/>
            </a:pPr>
            <a:endParaRPr lang="en-US" sz="1400" dirty="0">
              <a:cs typeface="Arial"/>
            </a:endParaRPr>
          </a:p>
        </p:txBody>
      </p:sp>
      <p:grpSp>
        <p:nvGrpSpPr>
          <p:cNvPr id="4" name="Group 3">
            <a:extLst>
              <a:ext uri="{FF2B5EF4-FFF2-40B4-BE49-F238E27FC236}">
                <a16:creationId xmlns:a16="http://schemas.microsoft.com/office/drawing/2014/main" id="{AB0BC1AC-D541-B08F-CBAA-F758918B019E}"/>
              </a:ext>
            </a:extLst>
          </p:cNvPr>
          <p:cNvGrpSpPr/>
          <p:nvPr/>
        </p:nvGrpSpPr>
        <p:grpSpPr>
          <a:xfrm>
            <a:off x="111192" y="2516673"/>
            <a:ext cx="8377373" cy="3343657"/>
            <a:chOff x="-278016" y="2570614"/>
            <a:chExt cx="8377373" cy="3343657"/>
          </a:xfrm>
        </p:grpSpPr>
        <p:sp>
          <p:nvSpPr>
            <p:cNvPr id="19" name="Arrow: Right 18">
              <a:extLst>
                <a:ext uri="{FF2B5EF4-FFF2-40B4-BE49-F238E27FC236}">
                  <a16:creationId xmlns:a16="http://schemas.microsoft.com/office/drawing/2014/main" id="{82667796-8009-491F-B24E-1DD4DCE4E3D6}"/>
                </a:ext>
              </a:extLst>
            </p:cNvPr>
            <p:cNvSpPr/>
            <p:nvPr/>
          </p:nvSpPr>
          <p:spPr bwMode="auto">
            <a:xfrm rot="10800000">
              <a:off x="5571064" y="3628738"/>
              <a:ext cx="440335" cy="1884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7A3B985F-D64B-4495-B165-DAC010484956}"/>
                </a:ext>
              </a:extLst>
            </p:cNvPr>
            <p:cNvSpPr/>
            <p:nvPr/>
          </p:nvSpPr>
          <p:spPr bwMode="auto">
            <a:xfrm>
              <a:off x="3555552" y="2570614"/>
              <a:ext cx="4543805" cy="3343657"/>
            </a:xfrm>
            <a:prstGeom prst="rect">
              <a:avLst/>
            </a:prstGeom>
            <a:no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400" b="1" dirty="0">
                <a:solidFill>
                  <a:srgbClr val="FF0000"/>
                </a:solidFill>
                <a:latin typeface="Arial" charset="0"/>
              </a:endParaRPr>
            </a:p>
          </p:txBody>
        </p:sp>
        <p:sp>
          <p:nvSpPr>
            <p:cNvPr id="15" name="Oval 14">
              <a:extLst>
                <a:ext uri="{FF2B5EF4-FFF2-40B4-BE49-F238E27FC236}">
                  <a16:creationId xmlns:a16="http://schemas.microsoft.com/office/drawing/2014/main" id="{E2A9CEAB-DE1F-4102-84D3-8AAA5D1AA7AD}"/>
                </a:ext>
              </a:extLst>
            </p:cNvPr>
            <p:cNvSpPr/>
            <p:nvPr/>
          </p:nvSpPr>
          <p:spPr bwMode="auto">
            <a:xfrm>
              <a:off x="-278016" y="3386672"/>
              <a:ext cx="1631067" cy="311342"/>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07001BB8-D631-4436-A14E-451C780FB37E}"/>
                </a:ext>
              </a:extLst>
            </p:cNvPr>
            <p:cNvSpPr/>
            <p:nvPr/>
          </p:nvSpPr>
          <p:spPr>
            <a:xfrm>
              <a:off x="5665659" y="2992508"/>
              <a:ext cx="859740" cy="275653"/>
            </a:xfrm>
            <a:prstGeom prst="rect">
              <a:avLst/>
            </a:prstGeom>
          </p:spPr>
          <p:txBody>
            <a:bodyPr wrap="square">
              <a:spAutoFit/>
            </a:bodyPr>
            <a:lstStyle/>
            <a:p>
              <a:pPr lvl="0">
                <a:lnSpc>
                  <a:spcPct val="107000"/>
                </a:lnSpc>
              </a:pPr>
              <a:r>
                <a:rPr lang="en-US" sz="1200" b="1" dirty="0"/>
                <a:t>Admin 0</a:t>
              </a:r>
            </a:p>
          </p:txBody>
        </p:sp>
        <p:sp>
          <p:nvSpPr>
            <p:cNvPr id="22" name="Rectangle 21">
              <a:extLst>
                <a:ext uri="{FF2B5EF4-FFF2-40B4-BE49-F238E27FC236}">
                  <a16:creationId xmlns:a16="http://schemas.microsoft.com/office/drawing/2014/main" id="{19192D40-A98E-431B-B480-9374C2C6E968}"/>
                </a:ext>
              </a:extLst>
            </p:cNvPr>
            <p:cNvSpPr/>
            <p:nvPr/>
          </p:nvSpPr>
          <p:spPr>
            <a:xfrm>
              <a:off x="6091886" y="3589638"/>
              <a:ext cx="859740" cy="275653"/>
            </a:xfrm>
            <a:prstGeom prst="rect">
              <a:avLst/>
            </a:prstGeom>
          </p:spPr>
          <p:txBody>
            <a:bodyPr wrap="square">
              <a:spAutoFit/>
            </a:bodyPr>
            <a:lstStyle/>
            <a:p>
              <a:pPr lvl="0">
                <a:lnSpc>
                  <a:spcPct val="107000"/>
                </a:lnSpc>
              </a:pPr>
              <a:r>
                <a:rPr lang="en-US" sz="1200" b="1" dirty="0"/>
                <a:t>Admin 1</a:t>
              </a:r>
            </a:p>
          </p:txBody>
        </p:sp>
        <p:sp>
          <p:nvSpPr>
            <p:cNvPr id="23" name="Rectangle 22">
              <a:extLst>
                <a:ext uri="{FF2B5EF4-FFF2-40B4-BE49-F238E27FC236}">
                  <a16:creationId xmlns:a16="http://schemas.microsoft.com/office/drawing/2014/main" id="{7ABCF4E6-D158-4843-BB8C-E6D90D505A2C}"/>
                </a:ext>
              </a:extLst>
            </p:cNvPr>
            <p:cNvSpPr/>
            <p:nvPr/>
          </p:nvSpPr>
          <p:spPr>
            <a:xfrm>
              <a:off x="6080737" y="4106225"/>
              <a:ext cx="859740" cy="275653"/>
            </a:xfrm>
            <a:prstGeom prst="rect">
              <a:avLst/>
            </a:prstGeom>
          </p:spPr>
          <p:txBody>
            <a:bodyPr wrap="square">
              <a:spAutoFit/>
            </a:bodyPr>
            <a:lstStyle/>
            <a:p>
              <a:pPr lvl="0">
                <a:lnSpc>
                  <a:spcPct val="107000"/>
                </a:lnSpc>
              </a:pPr>
              <a:r>
                <a:rPr lang="en-US" sz="1200" b="1" dirty="0"/>
                <a:t>Admin 2</a:t>
              </a:r>
            </a:p>
          </p:txBody>
        </p:sp>
        <p:sp>
          <p:nvSpPr>
            <p:cNvPr id="3" name="Arrow: Right 2">
              <a:extLst>
                <a:ext uri="{FF2B5EF4-FFF2-40B4-BE49-F238E27FC236}">
                  <a16:creationId xmlns:a16="http://schemas.microsoft.com/office/drawing/2014/main" id="{1D58830E-EA8B-C56A-E648-2E363A858BAB}"/>
                </a:ext>
              </a:extLst>
            </p:cNvPr>
            <p:cNvSpPr/>
            <p:nvPr/>
          </p:nvSpPr>
          <p:spPr bwMode="auto">
            <a:xfrm rot="10800000">
              <a:off x="5153737" y="3037333"/>
              <a:ext cx="440335" cy="1884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7" name="Arrow: Right 6">
              <a:extLst>
                <a:ext uri="{FF2B5EF4-FFF2-40B4-BE49-F238E27FC236}">
                  <a16:creationId xmlns:a16="http://schemas.microsoft.com/office/drawing/2014/main" id="{16DE8E1C-E478-25A5-C537-43AC21B9C756}"/>
                </a:ext>
              </a:extLst>
            </p:cNvPr>
            <p:cNvSpPr/>
            <p:nvPr/>
          </p:nvSpPr>
          <p:spPr bwMode="auto">
            <a:xfrm rot="10800000">
              <a:off x="5571064" y="4150584"/>
              <a:ext cx="440335" cy="1884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grpSp>
      <p:sp>
        <p:nvSpPr>
          <p:cNvPr id="6" name="TextBox 5">
            <a:extLst>
              <a:ext uri="{FF2B5EF4-FFF2-40B4-BE49-F238E27FC236}">
                <a16:creationId xmlns:a16="http://schemas.microsoft.com/office/drawing/2014/main" id="{4AC72DE9-FF06-12F0-B94E-E9BC4E9EC30C}"/>
              </a:ext>
            </a:extLst>
          </p:cNvPr>
          <p:cNvSpPr txBox="1"/>
          <p:nvPr/>
        </p:nvSpPr>
        <p:spPr>
          <a:xfrm>
            <a:off x="269053" y="4861711"/>
            <a:ext cx="2181149" cy="677108"/>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b="1" dirty="0">
                <a:cs typeface="Arial"/>
              </a:rPr>
              <a:t>5.</a:t>
            </a:r>
            <a:r>
              <a:rPr lang="fr-FR" sz="1400" dirty="0">
                <a:cs typeface="Arial"/>
              </a:rPr>
              <a:t> Emplacements</a:t>
            </a:r>
            <a:br>
              <a:rPr lang="fr-FR" sz="1400" dirty="0">
                <a:cs typeface="Arial"/>
              </a:rPr>
            </a:br>
            <a:r>
              <a:rPr lang="fr-FR" sz="1200" dirty="0">
                <a:cs typeface="Arial"/>
              </a:rPr>
              <a:t>i.e., où les projets seront implémentés</a:t>
            </a:r>
            <a:endParaRPr lang="fr-FR" dirty="0"/>
          </a:p>
        </p:txBody>
      </p:sp>
    </p:spTree>
    <p:extLst>
      <p:ext uri="{BB962C8B-B14F-4D97-AF65-F5344CB8AC3E}">
        <p14:creationId xmlns:p14="http://schemas.microsoft.com/office/powerpoint/2010/main" val="2426216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294C45AC-9F82-22F1-B50C-45C29D5A4A8E}"/>
              </a:ext>
            </a:extLst>
          </p:cNvPr>
          <p:cNvPicPr>
            <a:picLocks noChangeAspect="1"/>
          </p:cNvPicPr>
          <p:nvPr/>
        </p:nvPicPr>
        <p:blipFill rotWithShape="1">
          <a:blip r:embed="rId3"/>
          <a:srcRect r="7662"/>
          <a:stretch/>
        </p:blipFill>
        <p:spPr>
          <a:xfrm>
            <a:off x="4550641" y="2862307"/>
            <a:ext cx="4418327" cy="3113666"/>
          </a:xfrm>
          <a:prstGeom prst="rect">
            <a:avLst/>
          </a:prstGeom>
          <a:ln>
            <a:noFill/>
          </a:ln>
          <a:effectLst>
            <a:outerShdw blurRad="190500" algn="tl" rotWithShape="0">
              <a:srgbClr val="000000">
                <a:alpha val="70000"/>
              </a:srgbClr>
            </a:outerShdw>
          </a:effectLst>
        </p:spPr>
      </p:pic>
      <p:pic>
        <p:nvPicPr>
          <p:cNvPr id="17" name="Picture 16">
            <a:extLst>
              <a:ext uri="{FF2B5EF4-FFF2-40B4-BE49-F238E27FC236}">
                <a16:creationId xmlns:a16="http://schemas.microsoft.com/office/drawing/2014/main" id="{0F4B511F-90F1-8252-449F-245A4C1A43D3}"/>
              </a:ext>
            </a:extLst>
          </p:cNvPr>
          <p:cNvPicPr>
            <a:picLocks noChangeAspect="1"/>
          </p:cNvPicPr>
          <p:nvPr/>
        </p:nvPicPr>
        <p:blipFill rotWithShape="1">
          <a:blip r:embed="rId4"/>
          <a:srcRect b="21080"/>
          <a:stretch/>
        </p:blipFill>
        <p:spPr>
          <a:xfrm>
            <a:off x="58606" y="2891193"/>
            <a:ext cx="4363796" cy="3187098"/>
          </a:xfrm>
          <a:prstGeom prst="rect">
            <a:avLst/>
          </a:prstGeom>
          <a:ln>
            <a:noFill/>
          </a:ln>
          <a:effectLst>
            <a:outerShdw blurRad="190500" algn="tl" rotWithShape="0">
              <a:srgbClr val="000000">
                <a:alpha val="70000"/>
              </a:srgbClr>
            </a:outerShdw>
          </a:effectLst>
        </p:spPr>
      </p:pic>
      <p:sp>
        <p:nvSpPr>
          <p:cNvPr id="18" name="Slide Number Placeholder 17"/>
          <p:cNvSpPr>
            <a:spLocks noGrp="1"/>
          </p:cNvSpPr>
          <p:nvPr>
            <p:ph type="sldNum" sz="quarter" idx="12"/>
          </p:nvPr>
        </p:nvSpPr>
        <p:spPr>
          <a:xfrm>
            <a:off x="7800108" y="6570936"/>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dirty="0" smtClean="0">
                <a:solidFill>
                  <a:srgbClr val="000000">
                    <a:lumMod val="65000"/>
                    <a:lumOff val="35000"/>
                  </a:srgbClr>
                </a:solidFill>
              </a:rPr>
              <a:pPr fontAlgn="base">
                <a:spcBef>
                  <a:spcPct val="0"/>
                </a:spcBef>
                <a:spcAft>
                  <a:spcPct val="0"/>
                </a:spcAft>
                <a:defRPr/>
              </a:pPr>
              <a:t>18</a:t>
            </a:fld>
            <a:endParaRPr lang="en-GB" b="1" dirty="0">
              <a:solidFill>
                <a:srgbClr val="000000">
                  <a:lumMod val="65000"/>
                  <a:lumOff val="35000"/>
                </a:srgbClr>
              </a:solidFill>
            </a:endParaRPr>
          </a:p>
        </p:txBody>
      </p:sp>
      <p:sp>
        <p:nvSpPr>
          <p:cNvPr id="10" name="Rectangle 9">
            <a:extLst>
              <a:ext uri="{FF2B5EF4-FFF2-40B4-BE49-F238E27FC236}">
                <a16:creationId xmlns:a16="http://schemas.microsoft.com/office/drawing/2014/main" id="{D8FBFFD0-2A71-4C4C-85B9-B2D0827C0EB8}"/>
              </a:ext>
            </a:extLst>
          </p:cNvPr>
          <p:cNvSpPr/>
          <p:nvPr/>
        </p:nvSpPr>
        <p:spPr>
          <a:xfrm>
            <a:off x="-3531" y="779709"/>
            <a:ext cx="9143456" cy="727059"/>
          </a:xfrm>
          <a:prstGeom prst="rect">
            <a:avLst/>
          </a:prstGeom>
        </p:spPr>
        <p:txBody>
          <a:bodyPr wrap="square" lIns="91440" tIns="45720" rIns="91440" bIns="45720" anchor="t">
            <a:spAutoFit/>
          </a:bodyPr>
          <a:lstStyle/>
          <a:p>
            <a:pPr>
              <a:lnSpc>
                <a:spcPct val="107000"/>
              </a:lnSpc>
            </a:pPr>
            <a:r>
              <a:rPr lang="fr-FR" sz="2000" b="1" dirty="0"/>
              <a:t>Onglet « Cluster/Secteur » : </a:t>
            </a:r>
            <a:r>
              <a:rPr lang="fr-FR" sz="2000" dirty="0"/>
              <a:t>Ajouter les cibles de projet contre les cibles du/des Cluster</a:t>
            </a:r>
          </a:p>
        </p:txBody>
      </p:sp>
      <p:sp>
        <p:nvSpPr>
          <p:cNvPr id="7" name="TextBox 6">
            <a:extLst>
              <a:ext uri="{FF2B5EF4-FFF2-40B4-BE49-F238E27FC236}">
                <a16:creationId xmlns:a16="http://schemas.microsoft.com/office/drawing/2014/main" id="{09A3C00D-6E93-BAD8-401B-E09A42A8649C}"/>
              </a:ext>
            </a:extLst>
          </p:cNvPr>
          <p:cNvSpPr txBox="1"/>
          <p:nvPr/>
        </p:nvSpPr>
        <p:spPr>
          <a:xfrm>
            <a:off x="4075" y="1514468"/>
            <a:ext cx="4418327" cy="1169551"/>
          </a:xfrm>
          <a:prstGeom prst="rect">
            <a:avLst/>
          </a:prstGeom>
          <a:noFill/>
        </p:spPr>
        <p:txBody>
          <a:bodyPr wrap="square" lIns="91440" tIns="45720" rIns="91440" bIns="45720" anchor="t">
            <a:spAutoFit/>
          </a:bodyPr>
          <a:lstStyle/>
          <a:p>
            <a:pPr marL="176213" indent="-176213">
              <a:buFont typeface="Arial" panose="020B0604020202020204" pitchFamily="34" charset="0"/>
              <a:buChar char="•"/>
            </a:pPr>
            <a:r>
              <a:rPr lang="fr-CH" sz="1400" dirty="0"/>
              <a:t>Ajouter les cibles du projet, y compris au niveau des indicateurs</a:t>
            </a:r>
            <a:r>
              <a:rPr lang="en-US" sz="1400" dirty="0"/>
              <a:t>. </a:t>
            </a:r>
            <a:endParaRPr lang="en-US" sz="1400" dirty="0">
              <a:cs typeface="Arial"/>
            </a:endParaRPr>
          </a:p>
          <a:p>
            <a:pPr marL="285750" indent="-285750">
              <a:buFont typeface="Arial" panose="020B0604020202020204" pitchFamily="34" charset="0"/>
              <a:buChar char="•"/>
            </a:pPr>
            <a:endParaRPr lang="en-US" sz="1400" dirty="0">
              <a:latin typeface="Arial"/>
              <a:ea typeface="SimSun"/>
              <a:cs typeface="Arial"/>
            </a:endParaRPr>
          </a:p>
          <a:p>
            <a:pPr marL="176213" indent="-176213">
              <a:buFont typeface="Arial" panose="020B0604020202020204" pitchFamily="34" charset="0"/>
              <a:buChar char="•"/>
            </a:pPr>
            <a:r>
              <a:rPr lang="fr-FR" sz="1400" dirty="0">
                <a:effectLst/>
                <a:latin typeface="Arial"/>
                <a:ea typeface="SimSun"/>
                <a:cs typeface="Calibri"/>
              </a:rPr>
              <a:t>Ajouter les </a:t>
            </a:r>
            <a:r>
              <a:rPr lang="fr-FR" sz="1400" b="1" dirty="0">
                <a:latin typeface="Arial"/>
                <a:ea typeface="SimSun"/>
                <a:cs typeface="Calibri"/>
              </a:rPr>
              <a:t>cibles désagrégées </a:t>
            </a:r>
            <a:r>
              <a:rPr lang="fr-FR" sz="1400" dirty="0">
                <a:latin typeface="Arial"/>
                <a:ea typeface="SimSun"/>
                <a:cs typeface="Calibri"/>
              </a:rPr>
              <a:t>pour renseigner les quantités de votre projet par emplacement</a:t>
            </a:r>
            <a:endParaRPr lang="fr-FR" sz="1400" dirty="0">
              <a:effectLst/>
              <a:latin typeface="Arial"/>
              <a:ea typeface="SimSun" panose="02010600030101010101" pitchFamily="2" charset="-122"/>
              <a:cs typeface="Vrinda" panose="020B0502040204020203" pitchFamily="34" charset="0"/>
            </a:endParaRPr>
          </a:p>
        </p:txBody>
      </p:sp>
      <p:sp>
        <p:nvSpPr>
          <p:cNvPr id="3" name="TextBox 2">
            <a:extLst>
              <a:ext uri="{FF2B5EF4-FFF2-40B4-BE49-F238E27FC236}">
                <a16:creationId xmlns:a16="http://schemas.microsoft.com/office/drawing/2014/main" id="{82AE4BE5-D624-1C45-FD25-7DE373CF78F3}"/>
              </a:ext>
            </a:extLst>
          </p:cNvPr>
          <p:cNvSpPr txBox="1"/>
          <p:nvPr/>
        </p:nvSpPr>
        <p:spPr>
          <a:xfrm>
            <a:off x="4111976" y="1369709"/>
            <a:ext cx="2388411" cy="677108"/>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Arial"/>
              </a:rPr>
              <a:t>6.</a:t>
            </a:r>
            <a:r>
              <a:rPr lang="en-US" sz="1400" dirty="0">
                <a:cs typeface="Arial"/>
              </a:rPr>
              <a:t> Cadre du plan </a:t>
            </a:r>
            <a:br>
              <a:rPr lang="en-US" sz="1400" dirty="0">
                <a:cs typeface="Arial"/>
              </a:rPr>
            </a:br>
            <a:r>
              <a:rPr lang="en-US" sz="1200" dirty="0">
                <a:cs typeface="Arial"/>
              </a:rPr>
              <a:t>i.e., </a:t>
            </a:r>
            <a:r>
              <a:rPr lang="fr-CH" sz="1200" dirty="0">
                <a:cs typeface="Arial"/>
              </a:rPr>
              <a:t>cible du projet par rapport à la cible du plan/cluster(s)</a:t>
            </a:r>
            <a:endParaRPr lang="en-US" sz="1200" dirty="0">
              <a:cs typeface="Arial"/>
            </a:endParaRPr>
          </a:p>
        </p:txBody>
      </p:sp>
      <p:grpSp>
        <p:nvGrpSpPr>
          <p:cNvPr id="11" name="Group 10">
            <a:extLst>
              <a:ext uri="{FF2B5EF4-FFF2-40B4-BE49-F238E27FC236}">
                <a16:creationId xmlns:a16="http://schemas.microsoft.com/office/drawing/2014/main" id="{F77A1411-CC8D-3493-5305-9A3DBC9F9D93}"/>
              </a:ext>
            </a:extLst>
          </p:cNvPr>
          <p:cNvGrpSpPr/>
          <p:nvPr/>
        </p:nvGrpSpPr>
        <p:grpSpPr>
          <a:xfrm>
            <a:off x="1609628" y="5196123"/>
            <a:ext cx="2684507" cy="886658"/>
            <a:chOff x="5746853" y="4779179"/>
            <a:chExt cx="3634802" cy="1213816"/>
          </a:xfrm>
        </p:grpSpPr>
        <p:sp>
          <p:nvSpPr>
            <p:cNvPr id="6" name="Oval 5">
              <a:extLst>
                <a:ext uri="{FF2B5EF4-FFF2-40B4-BE49-F238E27FC236}">
                  <a16:creationId xmlns:a16="http://schemas.microsoft.com/office/drawing/2014/main" id="{12B73FFB-51D7-A3D9-2FA1-504F7A73185A}"/>
                </a:ext>
              </a:extLst>
            </p:cNvPr>
            <p:cNvSpPr/>
            <p:nvPr/>
          </p:nvSpPr>
          <p:spPr bwMode="auto">
            <a:xfrm>
              <a:off x="5746853" y="5591713"/>
              <a:ext cx="876599" cy="395132"/>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3" name="Oval 12">
              <a:extLst>
                <a:ext uri="{FF2B5EF4-FFF2-40B4-BE49-F238E27FC236}">
                  <a16:creationId xmlns:a16="http://schemas.microsoft.com/office/drawing/2014/main" id="{ADCF7C6D-A7ED-73C6-53DC-A14533305D43}"/>
                </a:ext>
              </a:extLst>
            </p:cNvPr>
            <p:cNvSpPr/>
            <p:nvPr/>
          </p:nvSpPr>
          <p:spPr bwMode="auto">
            <a:xfrm>
              <a:off x="8406868" y="5597863"/>
              <a:ext cx="921247" cy="395132"/>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5" name="Oval 14">
              <a:extLst>
                <a:ext uri="{FF2B5EF4-FFF2-40B4-BE49-F238E27FC236}">
                  <a16:creationId xmlns:a16="http://schemas.microsoft.com/office/drawing/2014/main" id="{3EED9FA6-A15C-C96C-C362-5C9DB5828FE4}"/>
                </a:ext>
              </a:extLst>
            </p:cNvPr>
            <p:cNvSpPr/>
            <p:nvPr/>
          </p:nvSpPr>
          <p:spPr bwMode="auto">
            <a:xfrm>
              <a:off x="7159213" y="5591713"/>
              <a:ext cx="930176" cy="395134"/>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22" name="Oval 21">
              <a:extLst>
                <a:ext uri="{FF2B5EF4-FFF2-40B4-BE49-F238E27FC236}">
                  <a16:creationId xmlns:a16="http://schemas.microsoft.com/office/drawing/2014/main" id="{E907F5F2-03A7-0ECA-D20E-BE9EF0681681}"/>
                </a:ext>
              </a:extLst>
            </p:cNvPr>
            <p:cNvSpPr/>
            <p:nvPr/>
          </p:nvSpPr>
          <p:spPr bwMode="auto">
            <a:xfrm>
              <a:off x="8558633" y="4779179"/>
              <a:ext cx="823022" cy="33262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grpSp>
      <p:cxnSp>
        <p:nvCxnSpPr>
          <p:cNvPr id="8" name="Straight Connector 7">
            <a:extLst>
              <a:ext uri="{FF2B5EF4-FFF2-40B4-BE49-F238E27FC236}">
                <a16:creationId xmlns:a16="http://schemas.microsoft.com/office/drawing/2014/main" id="{67943BEB-CA8C-36A8-87DA-63E44259F51F}"/>
              </a:ext>
            </a:extLst>
          </p:cNvPr>
          <p:cNvCxnSpPr>
            <a:cxnSpLocks/>
          </p:cNvCxnSpPr>
          <p:nvPr/>
        </p:nvCxnSpPr>
        <p:spPr bwMode="auto">
          <a:xfrm>
            <a:off x="4075" y="1204342"/>
            <a:ext cx="7537122"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grpSp>
        <p:nvGrpSpPr>
          <p:cNvPr id="12" name="Group 11">
            <a:extLst>
              <a:ext uri="{FF2B5EF4-FFF2-40B4-BE49-F238E27FC236}">
                <a16:creationId xmlns:a16="http://schemas.microsoft.com/office/drawing/2014/main" id="{213526FF-2928-91B6-A0CE-514991E94735}"/>
              </a:ext>
            </a:extLst>
          </p:cNvPr>
          <p:cNvGrpSpPr/>
          <p:nvPr/>
        </p:nvGrpSpPr>
        <p:grpSpPr>
          <a:xfrm>
            <a:off x="6081411" y="4361154"/>
            <a:ext cx="2720282" cy="1461835"/>
            <a:chOff x="3939238" y="4359065"/>
            <a:chExt cx="2671820" cy="1435791"/>
          </a:xfrm>
        </p:grpSpPr>
        <p:sp>
          <p:nvSpPr>
            <p:cNvPr id="19" name="Oval 18">
              <a:extLst>
                <a:ext uri="{FF2B5EF4-FFF2-40B4-BE49-F238E27FC236}">
                  <a16:creationId xmlns:a16="http://schemas.microsoft.com/office/drawing/2014/main" id="{63F495CC-43C6-CEC6-CAF5-B096B5BFE970}"/>
                </a:ext>
              </a:extLst>
            </p:cNvPr>
            <p:cNvSpPr/>
            <p:nvPr/>
          </p:nvSpPr>
          <p:spPr bwMode="auto">
            <a:xfrm>
              <a:off x="3939238" y="5462230"/>
              <a:ext cx="823021" cy="33262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21" name="Oval 20">
              <a:extLst>
                <a:ext uri="{FF2B5EF4-FFF2-40B4-BE49-F238E27FC236}">
                  <a16:creationId xmlns:a16="http://schemas.microsoft.com/office/drawing/2014/main" id="{6CD198C5-D490-A4CE-F254-00C186447655}"/>
                </a:ext>
              </a:extLst>
            </p:cNvPr>
            <p:cNvSpPr/>
            <p:nvPr/>
          </p:nvSpPr>
          <p:spPr bwMode="auto">
            <a:xfrm>
              <a:off x="5788037" y="4359065"/>
              <a:ext cx="823021" cy="33262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grpSp>
      <p:sp>
        <p:nvSpPr>
          <p:cNvPr id="23" name="Rectangle 22">
            <a:extLst>
              <a:ext uri="{FF2B5EF4-FFF2-40B4-BE49-F238E27FC236}">
                <a16:creationId xmlns:a16="http://schemas.microsoft.com/office/drawing/2014/main" id="{D6916DD4-B5AB-F52E-09FC-439E664CA6A5}"/>
              </a:ext>
            </a:extLst>
          </p:cNvPr>
          <p:cNvSpPr/>
          <p:nvPr/>
        </p:nvSpPr>
        <p:spPr>
          <a:xfrm>
            <a:off x="1049140" y="3429000"/>
            <a:ext cx="2526212" cy="600101"/>
          </a:xfrm>
          <a:prstGeom prst="rect">
            <a:avLst/>
          </a:prstGeom>
        </p:spPr>
        <p:txBody>
          <a:bodyPr wrap="square" lIns="91440" tIns="45720" rIns="91440" bIns="45720" anchor="t">
            <a:spAutoFit/>
          </a:bodyPr>
          <a:lstStyle/>
          <a:p>
            <a:pPr algn="ctr">
              <a:lnSpc>
                <a:spcPct val="107000"/>
              </a:lnSpc>
            </a:pPr>
            <a:r>
              <a:rPr lang="en-US" sz="1600" b="1" dirty="0">
                <a:solidFill>
                  <a:schemeClr val="accent4">
                    <a:lumMod val="75000"/>
                  </a:schemeClr>
                </a:solidFill>
              </a:rPr>
              <a:t>Caseloads </a:t>
            </a:r>
          </a:p>
          <a:p>
            <a:pPr algn="ctr">
              <a:lnSpc>
                <a:spcPct val="107000"/>
              </a:lnSpc>
            </a:pPr>
            <a:r>
              <a:rPr lang="en-US" sz="1600" b="1" dirty="0">
                <a:solidFill>
                  <a:schemeClr val="accent4">
                    <a:lumMod val="75000"/>
                  </a:schemeClr>
                </a:solidFill>
              </a:rPr>
              <a:t>(</a:t>
            </a:r>
            <a:r>
              <a:rPr lang="fr-FR" sz="1600" b="1" dirty="0">
                <a:solidFill>
                  <a:schemeClr val="accent4">
                    <a:lumMod val="75000"/>
                  </a:schemeClr>
                </a:solidFill>
              </a:rPr>
              <a:t>Personnes</a:t>
            </a:r>
            <a:r>
              <a:rPr lang="en-US" sz="1600" b="1" dirty="0">
                <a:solidFill>
                  <a:schemeClr val="accent4">
                    <a:lumMod val="75000"/>
                  </a:schemeClr>
                </a:solidFill>
              </a:rPr>
              <a:t> </a:t>
            </a:r>
            <a:r>
              <a:rPr lang="fr-FR" sz="1600" b="1" dirty="0">
                <a:solidFill>
                  <a:schemeClr val="accent4">
                    <a:lumMod val="75000"/>
                  </a:schemeClr>
                </a:solidFill>
              </a:rPr>
              <a:t>ciblées</a:t>
            </a:r>
            <a:r>
              <a:rPr lang="en-US" sz="1600" b="1" dirty="0">
                <a:solidFill>
                  <a:schemeClr val="accent4">
                    <a:lumMod val="75000"/>
                  </a:schemeClr>
                </a:solidFill>
              </a:rPr>
              <a:t>)</a:t>
            </a:r>
            <a:endParaRPr lang="en-US" sz="1600" dirty="0">
              <a:solidFill>
                <a:schemeClr val="accent4">
                  <a:lumMod val="75000"/>
                </a:schemeClr>
              </a:solidFill>
            </a:endParaRPr>
          </a:p>
        </p:txBody>
      </p:sp>
      <p:sp>
        <p:nvSpPr>
          <p:cNvPr id="24" name="Rectangle 23">
            <a:extLst>
              <a:ext uri="{FF2B5EF4-FFF2-40B4-BE49-F238E27FC236}">
                <a16:creationId xmlns:a16="http://schemas.microsoft.com/office/drawing/2014/main" id="{10E2E83F-CD9A-9379-4B85-03637DB18387}"/>
              </a:ext>
            </a:extLst>
          </p:cNvPr>
          <p:cNvSpPr/>
          <p:nvPr/>
        </p:nvSpPr>
        <p:spPr>
          <a:xfrm>
            <a:off x="5771048" y="2916679"/>
            <a:ext cx="2526212" cy="336631"/>
          </a:xfrm>
          <a:prstGeom prst="rect">
            <a:avLst/>
          </a:prstGeom>
        </p:spPr>
        <p:txBody>
          <a:bodyPr wrap="square" lIns="91440" tIns="45720" rIns="91440" bIns="45720" anchor="t">
            <a:spAutoFit/>
          </a:bodyPr>
          <a:lstStyle/>
          <a:p>
            <a:pPr algn="ctr">
              <a:lnSpc>
                <a:spcPct val="107000"/>
              </a:lnSpc>
            </a:pPr>
            <a:r>
              <a:rPr lang="en-US" sz="1600" b="1" dirty="0" err="1">
                <a:solidFill>
                  <a:schemeClr val="accent4">
                    <a:lumMod val="75000"/>
                  </a:schemeClr>
                </a:solidFill>
              </a:rPr>
              <a:t>Cibles</a:t>
            </a:r>
            <a:r>
              <a:rPr lang="en-US" sz="1600" b="1" dirty="0">
                <a:solidFill>
                  <a:schemeClr val="accent4">
                    <a:lumMod val="75000"/>
                  </a:schemeClr>
                </a:solidFill>
              </a:rPr>
              <a:t> des </a:t>
            </a:r>
            <a:r>
              <a:rPr lang="en-US" sz="1600" b="1" dirty="0" err="1">
                <a:solidFill>
                  <a:schemeClr val="accent4">
                    <a:lumMod val="75000"/>
                  </a:schemeClr>
                </a:solidFill>
              </a:rPr>
              <a:t>Activités</a:t>
            </a:r>
            <a:endParaRPr lang="en-US" sz="1600" dirty="0">
              <a:solidFill>
                <a:schemeClr val="accent4">
                  <a:lumMod val="75000"/>
                </a:schemeClr>
              </a:solidFill>
            </a:endParaRPr>
          </a:p>
        </p:txBody>
      </p:sp>
      <p:sp>
        <p:nvSpPr>
          <p:cNvPr id="9" name="Arrow: Right 8">
            <a:extLst>
              <a:ext uri="{FF2B5EF4-FFF2-40B4-BE49-F238E27FC236}">
                <a16:creationId xmlns:a16="http://schemas.microsoft.com/office/drawing/2014/main" id="{A8492AB6-2009-441F-91C2-B340B33FA6F7}"/>
              </a:ext>
            </a:extLst>
          </p:cNvPr>
          <p:cNvSpPr/>
          <p:nvPr/>
        </p:nvSpPr>
        <p:spPr bwMode="auto">
          <a:xfrm rot="5400000">
            <a:off x="4111300" y="2120733"/>
            <a:ext cx="365671" cy="364319"/>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2382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158A751-8006-3B6E-52A8-13C5EFCC3C37}"/>
              </a:ext>
            </a:extLst>
          </p:cNvPr>
          <p:cNvPicPr>
            <a:picLocks noChangeAspect="1"/>
          </p:cNvPicPr>
          <p:nvPr/>
        </p:nvPicPr>
        <p:blipFill>
          <a:blip r:embed="rId3"/>
          <a:stretch>
            <a:fillRect/>
          </a:stretch>
        </p:blipFill>
        <p:spPr>
          <a:xfrm>
            <a:off x="3728771" y="2768305"/>
            <a:ext cx="4698502" cy="3681414"/>
          </a:xfrm>
          <a:prstGeom prst="rect">
            <a:avLst/>
          </a:prstGeom>
          <a:ln>
            <a:noFill/>
          </a:ln>
          <a:effectLst>
            <a:outerShdw blurRad="190500" algn="tl" rotWithShape="0">
              <a:srgbClr val="000000">
                <a:alpha val="70000"/>
              </a:srgbClr>
            </a:outerShdw>
          </a:effectLst>
        </p:spPr>
      </p:pic>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dirty="0" smtClean="0">
                <a:solidFill>
                  <a:srgbClr val="000000">
                    <a:lumMod val="65000"/>
                    <a:lumOff val="35000"/>
                  </a:srgbClr>
                </a:solidFill>
              </a:rPr>
              <a:pPr fontAlgn="base">
                <a:spcBef>
                  <a:spcPct val="0"/>
                </a:spcBef>
                <a:spcAft>
                  <a:spcPct val="0"/>
                </a:spcAft>
                <a:defRPr/>
              </a:pPr>
              <a:t>19</a:t>
            </a:fld>
            <a:endParaRPr lang="en-GB" b="1" dirty="0">
              <a:solidFill>
                <a:srgbClr val="000000">
                  <a:lumMod val="65000"/>
                  <a:lumOff val="35000"/>
                </a:srgbClr>
              </a:solidFill>
            </a:endParaRPr>
          </a:p>
        </p:txBody>
      </p:sp>
      <p:sp>
        <p:nvSpPr>
          <p:cNvPr id="10" name="Rectangle 9">
            <a:extLst>
              <a:ext uri="{FF2B5EF4-FFF2-40B4-BE49-F238E27FC236}">
                <a16:creationId xmlns:a16="http://schemas.microsoft.com/office/drawing/2014/main" id="{D8FBFFD0-2A71-4C4C-85B9-B2D0827C0EB8}"/>
              </a:ext>
            </a:extLst>
          </p:cNvPr>
          <p:cNvSpPr/>
          <p:nvPr/>
        </p:nvSpPr>
        <p:spPr>
          <a:xfrm>
            <a:off x="8292" y="783417"/>
            <a:ext cx="8972745" cy="397738"/>
          </a:xfrm>
          <a:prstGeom prst="rect">
            <a:avLst/>
          </a:prstGeom>
        </p:spPr>
        <p:txBody>
          <a:bodyPr wrap="square" lIns="91440" tIns="45720" rIns="91440" bIns="45720" anchor="t">
            <a:spAutoFit/>
          </a:bodyPr>
          <a:lstStyle/>
          <a:p>
            <a:pPr lvl="0">
              <a:lnSpc>
                <a:spcPct val="107000"/>
              </a:lnSpc>
            </a:pPr>
            <a:r>
              <a:rPr lang="fr-FR" sz="2000" b="1" dirty="0"/>
              <a:t>Onglet « Budget » : </a:t>
            </a:r>
            <a:r>
              <a:rPr lang="fr-CH" sz="2000" dirty="0"/>
              <a:t>Ajoutez le coût total et les éléments de ligne budgétaire</a:t>
            </a:r>
            <a:endParaRPr lang="fr-FR" sz="2000" b="1" dirty="0"/>
          </a:p>
        </p:txBody>
      </p:sp>
      <p:sp>
        <p:nvSpPr>
          <p:cNvPr id="9" name="Arrow: Right 8">
            <a:extLst>
              <a:ext uri="{FF2B5EF4-FFF2-40B4-BE49-F238E27FC236}">
                <a16:creationId xmlns:a16="http://schemas.microsoft.com/office/drawing/2014/main" id="{A8492AB6-2009-441F-91C2-B340B33FA6F7}"/>
              </a:ext>
            </a:extLst>
          </p:cNvPr>
          <p:cNvSpPr/>
          <p:nvPr/>
        </p:nvSpPr>
        <p:spPr bwMode="auto">
          <a:xfrm>
            <a:off x="3160851" y="2908179"/>
            <a:ext cx="606880" cy="397360"/>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D4CB4D7A-213B-C441-C87E-C4E45E090D44}"/>
              </a:ext>
            </a:extLst>
          </p:cNvPr>
          <p:cNvSpPr txBox="1"/>
          <p:nvPr/>
        </p:nvSpPr>
        <p:spPr>
          <a:xfrm>
            <a:off x="0" y="1383310"/>
            <a:ext cx="8247017" cy="138499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fr-CH" sz="1400" dirty="0"/>
              <a:t>Ajouter le budget total du projet dans le champ </a:t>
            </a:r>
            <a:r>
              <a:rPr lang="fr-CH" sz="1400" b="1" dirty="0"/>
              <a:t>'Coût du Projet USD</a:t>
            </a:r>
            <a:r>
              <a:rPr lang="fr-CH" sz="1400" dirty="0"/>
              <a:t>', puis énumérez les éléments de ligne budgétaire avec le coût pour chacun. </a:t>
            </a:r>
            <a:r>
              <a:rPr lang="fr-CH" sz="1400" i="1" dirty="0">
                <a:solidFill>
                  <a:schemeClr val="accent4">
                    <a:lumMod val="75000"/>
                  </a:schemeClr>
                </a:solidFill>
              </a:rPr>
              <a:t>Vous pouvez également ajouter des pourcentages pour chaque élément au lieu du montant total, et le système calculera automatiquement le coût sans avoir besoin de l'ajouter manuellement</a:t>
            </a:r>
            <a:endParaRPr lang="en-US" sz="1400" i="1" dirty="0"/>
          </a:p>
          <a:p>
            <a:pPr marL="285750" indent="-285750">
              <a:buFont typeface="Arial" panose="020B0604020202020204" pitchFamily="34" charset="0"/>
              <a:buChar char="•"/>
            </a:pPr>
            <a:endParaRPr lang="en-US" sz="1400" dirty="0">
              <a:cs typeface="Arial"/>
            </a:endParaRPr>
          </a:p>
          <a:p>
            <a:pPr marL="285750" indent="-285750">
              <a:buFont typeface="Arial" panose="020B0604020202020204" pitchFamily="34" charset="0"/>
              <a:buChar char="•"/>
            </a:pPr>
            <a:r>
              <a:rPr lang="fr-FR" sz="1400" dirty="0">
                <a:cs typeface="Arial"/>
              </a:rPr>
              <a:t>Ajouter d’autres lignes budgétaires en cliquant </a:t>
            </a:r>
            <a:r>
              <a:rPr lang="en-US" sz="1400" dirty="0">
                <a:cs typeface="Arial"/>
              </a:rPr>
              <a:t>sur  ‘</a:t>
            </a:r>
            <a:r>
              <a:rPr lang="en-US" sz="1200" b="1" dirty="0">
                <a:cs typeface="Arial"/>
              </a:rPr>
              <a:t>AJOUTER UN AUTRE ELEMENT DE CAMPAGNE’</a:t>
            </a:r>
            <a:endParaRPr lang="en-US" sz="1400" dirty="0">
              <a:cs typeface="Arial"/>
            </a:endParaRPr>
          </a:p>
        </p:txBody>
      </p:sp>
      <p:sp>
        <p:nvSpPr>
          <p:cNvPr id="4" name="TextBox 3">
            <a:extLst>
              <a:ext uri="{FF2B5EF4-FFF2-40B4-BE49-F238E27FC236}">
                <a16:creationId xmlns:a16="http://schemas.microsoft.com/office/drawing/2014/main" id="{2B1865A8-1EFF-02FC-CBDF-8BB74549F5F5}"/>
              </a:ext>
            </a:extLst>
          </p:cNvPr>
          <p:cNvSpPr txBox="1"/>
          <p:nvPr/>
        </p:nvSpPr>
        <p:spPr>
          <a:xfrm>
            <a:off x="799447" y="2768305"/>
            <a:ext cx="2181149" cy="677108"/>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Arial"/>
              </a:rPr>
              <a:t>7.</a:t>
            </a:r>
            <a:r>
              <a:rPr lang="en-US" sz="1400" dirty="0">
                <a:cs typeface="Arial"/>
              </a:rPr>
              <a:t> Budget</a:t>
            </a:r>
            <a:endParaRPr lang="en-US" dirty="0"/>
          </a:p>
          <a:p>
            <a:r>
              <a:rPr lang="en-US" sz="1200" dirty="0">
                <a:cs typeface="Arial"/>
              </a:rPr>
              <a:t>i.e., </a:t>
            </a:r>
            <a:r>
              <a:rPr lang="fr-CH" sz="1200" b="0" i="0" dirty="0">
                <a:solidFill>
                  <a:srgbClr val="374151"/>
                </a:solidFill>
                <a:effectLst/>
                <a:latin typeface="Söhne"/>
              </a:rPr>
              <a:t>Décomposé par clusters et organisations appelantes</a:t>
            </a:r>
            <a:endParaRPr lang="en-US" dirty="0"/>
          </a:p>
        </p:txBody>
      </p:sp>
      <p:sp>
        <p:nvSpPr>
          <p:cNvPr id="2" name="TextBox 1">
            <a:extLst>
              <a:ext uri="{FF2B5EF4-FFF2-40B4-BE49-F238E27FC236}">
                <a16:creationId xmlns:a16="http://schemas.microsoft.com/office/drawing/2014/main" id="{BAE5F443-5A3E-DDD5-E16F-443775B2AFE9}"/>
              </a:ext>
            </a:extLst>
          </p:cNvPr>
          <p:cNvSpPr txBox="1"/>
          <p:nvPr/>
        </p:nvSpPr>
        <p:spPr>
          <a:xfrm>
            <a:off x="152500" y="3774550"/>
            <a:ext cx="364509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H" sz="1400" b="1" dirty="0">
                <a:cs typeface="Arial"/>
              </a:rPr>
              <a:t>Remarque</a:t>
            </a:r>
            <a:r>
              <a:rPr lang="fr-CH" sz="1400" dirty="0">
                <a:cs typeface="Arial"/>
              </a:rPr>
              <a:t> : Si le coût total du projet saisi en haut de la page ne correspond pas à la répartition des éléments de ligne budgétaire, la couleur de la barre </a:t>
            </a:r>
            <a:r>
              <a:rPr lang="fr-CH" sz="1400" b="1" dirty="0">
                <a:cs typeface="Arial"/>
              </a:rPr>
              <a:t>'Total</a:t>
            </a:r>
            <a:r>
              <a:rPr lang="fr-CH" sz="1400" dirty="0">
                <a:cs typeface="Arial"/>
              </a:rPr>
              <a:t>' sera affichée en </a:t>
            </a:r>
            <a:r>
              <a:rPr lang="fr-CH" sz="1400" b="1" dirty="0">
                <a:solidFill>
                  <a:srgbClr val="FF0000"/>
                </a:solidFill>
                <a:cs typeface="Arial"/>
              </a:rPr>
              <a:t>ROUGE</a:t>
            </a:r>
            <a:r>
              <a:rPr lang="fr-CH" sz="1400" dirty="0">
                <a:cs typeface="Arial"/>
              </a:rPr>
              <a:t> (voir capture d'écran). Une fois que tous les chiffres correspondent à nouveau, la barre </a:t>
            </a:r>
            <a:r>
              <a:rPr lang="fr-CH" sz="1400" b="1" dirty="0">
                <a:cs typeface="Arial"/>
              </a:rPr>
              <a:t>'Total</a:t>
            </a:r>
            <a:r>
              <a:rPr lang="fr-CH" sz="1400" dirty="0">
                <a:cs typeface="Arial"/>
              </a:rPr>
              <a:t>' deviendra </a:t>
            </a:r>
            <a:r>
              <a:rPr lang="fr-CH" sz="1400" b="1" dirty="0">
                <a:solidFill>
                  <a:srgbClr val="00B050"/>
                </a:solidFill>
                <a:cs typeface="Arial"/>
              </a:rPr>
              <a:t>VERT</a:t>
            </a:r>
            <a:endParaRPr lang="en-US" b="1" dirty="0">
              <a:solidFill>
                <a:srgbClr val="00B050"/>
              </a:solidFill>
            </a:endParaRPr>
          </a:p>
        </p:txBody>
      </p:sp>
      <p:grpSp>
        <p:nvGrpSpPr>
          <p:cNvPr id="5" name="Group 4">
            <a:extLst>
              <a:ext uri="{FF2B5EF4-FFF2-40B4-BE49-F238E27FC236}">
                <a16:creationId xmlns:a16="http://schemas.microsoft.com/office/drawing/2014/main" id="{90B885F2-A096-B0C3-224E-3590B36C3A54}"/>
              </a:ext>
            </a:extLst>
          </p:cNvPr>
          <p:cNvGrpSpPr/>
          <p:nvPr/>
        </p:nvGrpSpPr>
        <p:grpSpPr>
          <a:xfrm>
            <a:off x="3808684" y="3020633"/>
            <a:ext cx="2338619" cy="3507167"/>
            <a:chOff x="3378714" y="2818234"/>
            <a:chExt cx="2338619" cy="3507167"/>
          </a:xfrm>
        </p:grpSpPr>
        <p:sp>
          <p:nvSpPr>
            <p:cNvPr id="8" name="Oval 7">
              <a:extLst>
                <a:ext uri="{FF2B5EF4-FFF2-40B4-BE49-F238E27FC236}">
                  <a16:creationId xmlns:a16="http://schemas.microsoft.com/office/drawing/2014/main" id="{0415C928-0618-53A3-3A8B-CB5233981A32}"/>
                </a:ext>
              </a:extLst>
            </p:cNvPr>
            <p:cNvSpPr/>
            <p:nvPr/>
          </p:nvSpPr>
          <p:spPr bwMode="auto">
            <a:xfrm>
              <a:off x="3378714" y="2818234"/>
              <a:ext cx="1153419" cy="359415"/>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1F8410A4-291D-53E5-F56D-A89060A7E333}"/>
                </a:ext>
              </a:extLst>
            </p:cNvPr>
            <p:cNvSpPr/>
            <p:nvPr/>
          </p:nvSpPr>
          <p:spPr bwMode="auto">
            <a:xfrm>
              <a:off x="3480979" y="6037425"/>
              <a:ext cx="2236354" cy="28797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grpSp>
      <p:cxnSp>
        <p:nvCxnSpPr>
          <p:cNvPr id="7" name="Straight Connector 6">
            <a:extLst>
              <a:ext uri="{FF2B5EF4-FFF2-40B4-BE49-F238E27FC236}">
                <a16:creationId xmlns:a16="http://schemas.microsoft.com/office/drawing/2014/main" id="{7010D401-0305-0737-039B-592E8BD38AF3}"/>
              </a:ext>
            </a:extLst>
          </p:cNvPr>
          <p:cNvCxnSpPr>
            <a:cxnSpLocks/>
          </p:cNvCxnSpPr>
          <p:nvPr/>
        </p:nvCxnSpPr>
        <p:spPr bwMode="auto">
          <a:xfrm flipV="1">
            <a:off x="2966" y="1206593"/>
            <a:ext cx="6720563" cy="1611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95010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7C1A7-ED7A-70BA-DF27-F8B540330A0D}"/>
              </a:ext>
            </a:extLst>
          </p:cNvPr>
          <p:cNvSpPr>
            <a:spLocks noGrp="1"/>
          </p:cNvSpPr>
          <p:nvPr>
            <p:ph type="title"/>
          </p:nvPr>
        </p:nvSpPr>
        <p:spPr>
          <a:xfrm>
            <a:off x="0" y="793803"/>
            <a:ext cx="8231187" cy="400110"/>
          </a:xfrm>
        </p:spPr>
        <p:txBody>
          <a:bodyPr/>
          <a:lstStyle/>
          <a:p>
            <a:r>
              <a:rPr lang="fr-FR" sz="2000" dirty="0"/>
              <a:t>Ce guide couvre : </a:t>
            </a:r>
            <a:endParaRPr lang="fr-FR" sz="2000" dirty="0">
              <a:cs typeface="Arial"/>
            </a:endParaRPr>
          </a:p>
        </p:txBody>
      </p:sp>
      <p:sp>
        <p:nvSpPr>
          <p:cNvPr id="3" name="Text Placeholder 2">
            <a:extLst>
              <a:ext uri="{FF2B5EF4-FFF2-40B4-BE49-F238E27FC236}">
                <a16:creationId xmlns:a16="http://schemas.microsoft.com/office/drawing/2014/main" id="{9B8CABDF-04E1-3387-2ED1-EB540A4BBFF6}"/>
              </a:ext>
            </a:extLst>
          </p:cNvPr>
          <p:cNvSpPr>
            <a:spLocks noGrp="1"/>
          </p:cNvSpPr>
          <p:nvPr>
            <p:ph type="body" sz="quarter" idx="13"/>
          </p:nvPr>
        </p:nvSpPr>
        <p:spPr>
          <a:xfrm>
            <a:off x="242597" y="1306776"/>
            <a:ext cx="8901403" cy="5169716"/>
          </a:xfrm>
        </p:spPr>
        <p:txBody>
          <a:bodyPr vert="horz" wrap="square" lIns="91440" tIns="45720" rIns="91440" bIns="45720" numCol="1" anchor="ctr" anchorCtr="0" compatLnSpc="1">
            <a:prstTxWarp prst="textNoShape">
              <a:avLst/>
            </a:prstTxWarp>
            <a:noAutofit/>
          </a:bodyPr>
          <a:lstStyle/>
          <a:p>
            <a:pPr marL="342900" lvl="0" indent="-342900" rtl="0">
              <a:lnSpc>
                <a:spcPct val="107000"/>
              </a:lnSpc>
              <a:buFont typeface="Symbol" panose="05050102010706020507" pitchFamily="18" charset="2"/>
              <a:buChar char=""/>
            </a:pPr>
            <a:r>
              <a:rPr lang="fr-FR" sz="1600" dirty="0">
                <a:effectLst/>
                <a:latin typeface="Arial"/>
                <a:ea typeface="Calibri" panose="020F0502020204030204" pitchFamily="34" charset="0"/>
                <a:cs typeface="Arial"/>
              </a:rPr>
              <a:t>Se connecter à Project Module</a:t>
            </a:r>
          </a:p>
          <a:p>
            <a:pPr marL="342900" lvl="0" indent="-342900">
              <a:lnSpc>
                <a:spcPct val="107000"/>
              </a:lnSpc>
              <a:buFont typeface="Symbol" panose="05050102010706020507" pitchFamily="18" charset="2"/>
              <a:buChar char=""/>
            </a:pPr>
            <a:r>
              <a:rPr lang="fr-FR" sz="1600" dirty="0">
                <a:effectLst/>
                <a:latin typeface="Arial"/>
                <a:ea typeface="Calibri" panose="020F0502020204030204" pitchFamily="34" charset="0"/>
                <a:cs typeface="Arial"/>
              </a:rPr>
              <a:t>Enregistrer une nouvelle organisation</a:t>
            </a:r>
          </a:p>
          <a:p>
            <a:pPr marL="342900" lvl="0" indent="-342900">
              <a:lnSpc>
                <a:spcPct val="107000"/>
              </a:lnSpc>
              <a:buFont typeface="Symbol" panose="05050102010706020507" pitchFamily="18" charset="2"/>
              <a:buChar char=""/>
            </a:pPr>
            <a:r>
              <a:rPr lang="fr-FR" sz="1600" dirty="0">
                <a:effectLst/>
                <a:latin typeface="Arial"/>
                <a:ea typeface="Calibri" panose="020F0502020204030204" pitchFamily="34" charset="0"/>
                <a:cs typeface="Arial"/>
              </a:rPr>
              <a:t>Créer un nouveau Projet</a:t>
            </a:r>
          </a:p>
          <a:p>
            <a:pPr marL="342900" indent="-342900">
              <a:lnSpc>
                <a:spcPct val="107000"/>
              </a:lnSpc>
              <a:buFont typeface="Symbol" panose="05050102010706020507" pitchFamily="18" charset="2"/>
              <a:buChar char=""/>
            </a:pPr>
            <a:r>
              <a:rPr lang="fr-FR" sz="1600" dirty="0">
                <a:effectLst/>
                <a:latin typeface="Arial"/>
                <a:ea typeface="Calibri" panose="020F0502020204030204" pitchFamily="34" charset="0"/>
                <a:cs typeface="Arial"/>
              </a:rPr>
              <a:t>Modifier un Projet</a:t>
            </a:r>
          </a:p>
          <a:p>
            <a:pPr marL="342900" lvl="0" indent="-342900">
              <a:lnSpc>
                <a:spcPct val="107000"/>
              </a:lnSpc>
              <a:buFont typeface="Symbol" panose="05050102010706020507" pitchFamily="18" charset="2"/>
              <a:buChar char=""/>
            </a:pPr>
            <a:r>
              <a:rPr lang="fr-FR" sz="1600" dirty="0">
                <a:effectLst/>
                <a:latin typeface="Arial"/>
                <a:ea typeface="Calibri" panose="020F0502020204030204" pitchFamily="34" charset="0"/>
                <a:cs typeface="Arial"/>
              </a:rPr>
              <a:t>Cloner/copier un Projet existant</a:t>
            </a:r>
          </a:p>
          <a:p>
            <a:pPr marL="342900" indent="-342900">
              <a:lnSpc>
                <a:spcPct val="107000"/>
              </a:lnSpc>
              <a:buFont typeface="Symbol" panose="05050102010706020507" pitchFamily="18" charset="2"/>
              <a:buChar char=""/>
            </a:pPr>
            <a:r>
              <a:rPr lang="fr-FR" sz="1600" dirty="0">
                <a:ea typeface="Calibri" panose="020F0502020204030204" pitchFamily="34" charset="0"/>
                <a:cs typeface="Arial"/>
              </a:rPr>
              <a:t>Ajouter de nouveaux éditeurs/propriétaires du Projet</a:t>
            </a:r>
          </a:p>
          <a:p>
            <a:pPr marL="342900" indent="-342900">
              <a:lnSpc>
                <a:spcPct val="107000"/>
              </a:lnSpc>
              <a:buFont typeface="Symbol" panose="05050102010706020507" pitchFamily="18" charset="2"/>
              <a:buChar char=""/>
            </a:pPr>
            <a:r>
              <a:rPr lang="fr-FR" sz="1600" dirty="0">
                <a:ea typeface="Calibri" panose="020F0502020204030204" pitchFamily="34" charset="0"/>
                <a:cs typeface="Arial"/>
              </a:rPr>
              <a:t>Afficher le journal d’Activité du Projet</a:t>
            </a:r>
          </a:p>
          <a:p>
            <a:pPr marL="342900" lvl="0" indent="-342900">
              <a:lnSpc>
                <a:spcPct val="107000"/>
              </a:lnSpc>
              <a:buFont typeface="Symbol" panose="05050102010706020507" pitchFamily="18" charset="2"/>
              <a:buChar char=""/>
            </a:pPr>
            <a:r>
              <a:rPr lang="fr-FR" sz="1600" dirty="0">
                <a:effectLst/>
                <a:latin typeface="Arial"/>
                <a:ea typeface="Calibri" panose="020F0502020204030204" pitchFamily="34" charset="0"/>
                <a:cs typeface="Arial"/>
              </a:rPr>
              <a:t>Ajouter ou passer en revue des commentaires</a:t>
            </a:r>
          </a:p>
          <a:p>
            <a:pPr marL="342900" lvl="0" indent="-342900">
              <a:lnSpc>
                <a:spcPct val="107000"/>
              </a:lnSpc>
              <a:buFont typeface="Symbol" panose="05050102010706020507" pitchFamily="18" charset="2"/>
              <a:buChar char=""/>
            </a:pPr>
            <a:r>
              <a:rPr lang="fr-FR" sz="1600" dirty="0">
                <a:effectLst/>
                <a:latin typeface="Arial"/>
                <a:ea typeface="Calibri" panose="020F0502020204030204" pitchFamily="34" charset="0"/>
                <a:cs typeface="Arial"/>
              </a:rPr>
              <a:t>Approuver des Projets : Pour les projets mono et multi clusters</a:t>
            </a:r>
          </a:p>
          <a:p>
            <a:pPr marL="342900" indent="-342900">
              <a:lnSpc>
                <a:spcPct val="107000"/>
              </a:lnSpc>
              <a:buFont typeface="Symbol" panose="05050102010706020507" pitchFamily="18" charset="2"/>
              <a:buChar char=""/>
            </a:pPr>
            <a:r>
              <a:rPr lang="fr-FR" sz="1600" dirty="0">
                <a:ea typeface="Calibri" panose="020F0502020204030204" pitchFamily="34" charset="0"/>
                <a:cs typeface="Arial"/>
              </a:rPr>
              <a:t>Supprimer des Projets </a:t>
            </a:r>
          </a:p>
          <a:p>
            <a:pPr marL="342900" lvl="0" indent="-342900">
              <a:lnSpc>
                <a:spcPct val="107000"/>
              </a:lnSpc>
              <a:buFont typeface="Symbol" panose="05050102010706020507" pitchFamily="18" charset="2"/>
              <a:buChar char=""/>
            </a:pPr>
            <a:r>
              <a:rPr lang="fr-FR" sz="1600" dirty="0">
                <a:effectLst/>
                <a:latin typeface="Arial"/>
                <a:ea typeface="Calibri" panose="020F0502020204030204" pitchFamily="34" charset="0"/>
                <a:cs typeface="Arial"/>
              </a:rPr>
              <a:t>Modifier et changer </a:t>
            </a:r>
            <a:r>
              <a:rPr lang="fr-FR" sz="1600" dirty="0">
                <a:latin typeface="Arial"/>
                <a:ea typeface="Calibri" panose="020F0502020204030204" pitchFamily="34" charset="0"/>
                <a:cs typeface="Arial"/>
              </a:rPr>
              <a:t>le statut d’un Projet</a:t>
            </a:r>
            <a:endParaRPr lang="fr-FR" sz="1600" dirty="0">
              <a:effectLst/>
              <a:latin typeface="Arial"/>
              <a:ea typeface="Calibri" panose="020F0502020204030204" pitchFamily="34" charset="0"/>
              <a:cs typeface="Arial"/>
            </a:endParaRPr>
          </a:p>
          <a:p>
            <a:pPr marL="342900" indent="-342900">
              <a:lnSpc>
                <a:spcPct val="107000"/>
              </a:lnSpc>
              <a:buFont typeface="Symbol" panose="05050102010706020507" pitchFamily="18" charset="2"/>
              <a:buChar char=""/>
            </a:pPr>
            <a:r>
              <a:rPr lang="fr-FR" sz="1600" dirty="0">
                <a:ea typeface="Calibri" panose="020F0502020204030204" pitchFamily="34" charset="0"/>
                <a:cs typeface="Arial"/>
              </a:rPr>
              <a:t>Réviser des Projets déjà publiés</a:t>
            </a:r>
          </a:p>
          <a:p>
            <a:pPr marL="342900" lvl="0" indent="-342900">
              <a:lnSpc>
                <a:spcPct val="107000"/>
              </a:lnSpc>
              <a:buFont typeface="Symbol" panose="05050102010706020507" pitchFamily="18" charset="2"/>
              <a:buChar char=""/>
            </a:pPr>
            <a:r>
              <a:rPr lang="fr-FR" sz="1600" dirty="0">
                <a:effectLst/>
                <a:latin typeface="Arial"/>
                <a:ea typeface="Calibri" panose="020F0502020204030204" pitchFamily="34" charset="0"/>
                <a:cs typeface="Arial"/>
              </a:rPr>
              <a:t>Télécharger </a:t>
            </a:r>
            <a:r>
              <a:rPr lang="fr-FR" sz="1600" dirty="0">
                <a:latin typeface="Arial"/>
                <a:ea typeface="Calibri" panose="020F0502020204030204" pitchFamily="34" charset="0"/>
                <a:cs typeface="Arial"/>
              </a:rPr>
              <a:t>les données des Projets</a:t>
            </a:r>
            <a:endParaRPr lang="fr-FR" sz="1600" dirty="0">
              <a:effectLst/>
              <a:latin typeface="Arial"/>
              <a:ea typeface="Calibri" panose="020F0502020204030204" pitchFamily="34" charset="0"/>
              <a:cs typeface="Arial"/>
            </a:endParaRPr>
          </a:p>
          <a:p>
            <a:pPr marL="342900" lvl="0" indent="-342900">
              <a:lnSpc>
                <a:spcPct val="107000"/>
              </a:lnSpc>
              <a:spcAft>
                <a:spcPts val="800"/>
              </a:spcAft>
              <a:buFont typeface="Symbol" panose="05050102010706020507" pitchFamily="18" charset="2"/>
              <a:buChar char=""/>
            </a:pPr>
            <a:r>
              <a:rPr lang="fr-FR" sz="1600" dirty="0">
                <a:effectLst/>
                <a:latin typeface="Arial"/>
                <a:ea typeface="Calibri" panose="020F0502020204030204" pitchFamily="34" charset="0"/>
                <a:cs typeface="Arial"/>
              </a:rPr>
              <a:t>Ressources</a:t>
            </a:r>
          </a:p>
        </p:txBody>
      </p:sp>
      <p:sp>
        <p:nvSpPr>
          <p:cNvPr id="5" name="Slide Number Placeholder 4">
            <a:extLst>
              <a:ext uri="{FF2B5EF4-FFF2-40B4-BE49-F238E27FC236}">
                <a16:creationId xmlns:a16="http://schemas.microsoft.com/office/drawing/2014/main" id="{374DCAE1-D949-BBF8-0656-706EC730A634}"/>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a:t>
            </a:fld>
            <a:endParaRPr lang="en-GB" b="1">
              <a:solidFill>
                <a:srgbClr val="000000">
                  <a:lumMod val="65000"/>
                  <a:lumOff val="35000"/>
                </a:srgbClr>
              </a:solidFill>
            </a:endParaRPr>
          </a:p>
        </p:txBody>
      </p:sp>
      <p:cxnSp>
        <p:nvCxnSpPr>
          <p:cNvPr id="7" name="Straight Connector 6">
            <a:extLst>
              <a:ext uri="{FF2B5EF4-FFF2-40B4-BE49-F238E27FC236}">
                <a16:creationId xmlns:a16="http://schemas.microsoft.com/office/drawing/2014/main" id="{87FBB2C3-CD75-310D-BEC5-3B35D3114262}"/>
              </a:ext>
            </a:extLst>
          </p:cNvPr>
          <p:cNvCxnSpPr>
            <a:cxnSpLocks/>
          </p:cNvCxnSpPr>
          <p:nvPr/>
        </p:nvCxnSpPr>
        <p:spPr bwMode="auto">
          <a:xfrm>
            <a:off x="0" y="1227986"/>
            <a:ext cx="3876675"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250822312"/>
      </p:ext>
    </p:extLst>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8D1C83-8BA4-7BED-93E1-8291312203C0}"/>
              </a:ext>
            </a:extLst>
          </p:cNvPr>
          <p:cNvPicPr>
            <a:picLocks noChangeAspect="1"/>
          </p:cNvPicPr>
          <p:nvPr/>
        </p:nvPicPr>
        <p:blipFill rotWithShape="1">
          <a:blip r:embed="rId3"/>
          <a:srcRect l="3544" r="13395" b="1231"/>
          <a:stretch/>
        </p:blipFill>
        <p:spPr>
          <a:xfrm>
            <a:off x="5031198" y="1342694"/>
            <a:ext cx="3801808" cy="4993637"/>
          </a:xfrm>
          <a:prstGeom prst="rect">
            <a:avLst/>
          </a:prstGeom>
          <a:ln>
            <a:noFill/>
          </a:ln>
          <a:effectLst>
            <a:outerShdw blurRad="190500" algn="tl" rotWithShape="0">
              <a:srgbClr val="000000">
                <a:alpha val="70000"/>
              </a:srgbClr>
            </a:outerShdw>
          </a:effectLst>
        </p:spPr>
      </p:pic>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dirty="0" smtClean="0">
                <a:solidFill>
                  <a:srgbClr val="000000">
                    <a:lumMod val="65000"/>
                    <a:lumOff val="35000"/>
                  </a:srgbClr>
                </a:solidFill>
              </a:rPr>
              <a:pPr fontAlgn="base">
                <a:spcBef>
                  <a:spcPct val="0"/>
                </a:spcBef>
                <a:spcAft>
                  <a:spcPct val="0"/>
                </a:spcAft>
                <a:defRPr/>
              </a:pPr>
              <a:t>20</a:t>
            </a:fld>
            <a:endParaRPr lang="en-GB" b="1" dirty="0">
              <a:solidFill>
                <a:srgbClr val="000000">
                  <a:lumMod val="65000"/>
                  <a:lumOff val="35000"/>
                </a:srgbClr>
              </a:solidFill>
            </a:endParaRPr>
          </a:p>
        </p:txBody>
      </p:sp>
      <p:sp>
        <p:nvSpPr>
          <p:cNvPr id="10" name="Rectangle 9">
            <a:extLst>
              <a:ext uri="{FF2B5EF4-FFF2-40B4-BE49-F238E27FC236}">
                <a16:creationId xmlns:a16="http://schemas.microsoft.com/office/drawing/2014/main" id="{D8FBFFD0-2A71-4C4C-85B9-B2D0827C0EB8}"/>
              </a:ext>
            </a:extLst>
          </p:cNvPr>
          <p:cNvSpPr/>
          <p:nvPr/>
        </p:nvSpPr>
        <p:spPr>
          <a:xfrm>
            <a:off x="0" y="820475"/>
            <a:ext cx="8925339" cy="397738"/>
          </a:xfrm>
          <a:prstGeom prst="rect">
            <a:avLst/>
          </a:prstGeom>
        </p:spPr>
        <p:txBody>
          <a:bodyPr wrap="square" lIns="91440" tIns="45720" rIns="91440" bIns="45720" anchor="t">
            <a:spAutoFit/>
          </a:bodyPr>
          <a:lstStyle/>
          <a:p>
            <a:pPr>
              <a:lnSpc>
                <a:spcPct val="107000"/>
              </a:lnSpc>
            </a:pPr>
            <a:r>
              <a:rPr lang="fr-FR" sz="2000" b="1" dirty="0"/>
              <a:t>Onglet « Budget » : </a:t>
            </a:r>
            <a:r>
              <a:rPr lang="fr-CH" sz="2000" dirty="0"/>
              <a:t>Ajoutez le détail du budget par cluster/organisation</a:t>
            </a:r>
            <a:endParaRPr lang="fr-FR" sz="2000" b="1" dirty="0"/>
          </a:p>
        </p:txBody>
      </p:sp>
      <p:sp>
        <p:nvSpPr>
          <p:cNvPr id="6" name="TextBox 5">
            <a:extLst>
              <a:ext uri="{FF2B5EF4-FFF2-40B4-BE49-F238E27FC236}">
                <a16:creationId xmlns:a16="http://schemas.microsoft.com/office/drawing/2014/main" id="{D4CB4D7A-213B-C441-C87E-C4E45E090D44}"/>
              </a:ext>
            </a:extLst>
          </p:cNvPr>
          <p:cNvSpPr txBox="1"/>
          <p:nvPr/>
        </p:nvSpPr>
        <p:spPr>
          <a:xfrm>
            <a:off x="90321" y="1483288"/>
            <a:ext cx="4839855" cy="2523768"/>
          </a:xfrm>
          <a:prstGeom prst="rect">
            <a:avLst/>
          </a:prstGeom>
          <a:noFill/>
        </p:spPr>
        <p:txBody>
          <a:bodyPr wrap="square" lIns="91440" tIns="45720" rIns="91440" bIns="45720" anchor="t">
            <a:spAutoFit/>
          </a:bodyPr>
          <a:lstStyle/>
          <a:p>
            <a:pPr marL="176213" indent="-176213">
              <a:buFont typeface="Arial" panose="020B0604020202020204" pitchFamily="34" charset="0"/>
              <a:buChar char="•"/>
            </a:pPr>
            <a:r>
              <a:rPr lang="fr-CH" sz="1600" dirty="0"/>
              <a:t>Vous pouvez supprimer une ligne en cliquant sur 'x' à côté de la ligne.</a:t>
            </a:r>
            <a:r>
              <a:rPr lang="en-US" sz="1600" dirty="0"/>
              <a:t> </a:t>
            </a:r>
            <a:endParaRPr lang="en-US" sz="1600" dirty="0">
              <a:cs typeface="Arial"/>
            </a:endParaRPr>
          </a:p>
          <a:p>
            <a:pPr marL="176213" indent="-176213">
              <a:buFont typeface="Arial"/>
              <a:buChar char="•"/>
            </a:pPr>
            <a:endParaRPr lang="en-US" sz="1600" dirty="0"/>
          </a:p>
          <a:p>
            <a:pPr marL="176213" indent="-176213">
              <a:buFont typeface="Arial" panose="020B0604020202020204" pitchFamily="34" charset="0"/>
              <a:buChar char="•"/>
            </a:pPr>
            <a:r>
              <a:rPr lang="fr-CH" sz="1600" dirty="0"/>
              <a:t>Cochez la case de décharge indiquant que vous informerez FTS de la réception des fonds</a:t>
            </a:r>
            <a:r>
              <a:rPr lang="en-US" sz="1600" dirty="0"/>
              <a:t>. </a:t>
            </a:r>
          </a:p>
          <a:p>
            <a:pPr marL="176213" indent="-176213"/>
            <a:endParaRPr lang="en-US" sz="1600" b="1" dirty="0">
              <a:solidFill>
                <a:srgbClr val="FF0000"/>
              </a:solidFill>
            </a:endParaRPr>
          </a:p>
          <a:p>
            <a:pPr marL="176213" indent="-176213">
              <a:buFont typeface="Arial" panose="020B0604020202020204" pitchFamily="34" charset="0"/>
              <a:buChar char="•"/>
            </a:pPr>
            <a:r>
              <a:rPr lang="en-US" sz="1600" b="1" dirty="0">
                <a:solidFill>
                  <a:srgbClr val="FF0000"/>
                </a:solidFill>
              </a:rPr>
              <a:t>IMPORTANT</a:t>
            </a:r>
            <a:r>
              <a:rPr lang="en-US" sz="1600" dirty="0"/>
              <a:t>: </a:t>
            </a:r>
            <a:r>
              <a:rPr lang="fr-CH" sz="1600" dirty="0"/>
              <a:t>Il est essentiel que vous envoyiez des rapports sur les fonds à FTS régulièrement en utilisant le </a:t>
            </a:r>
            <a:r>
              <a:rPr lang="fr-CH" sz="1600" dirty="0">
                <a:hlinkClick r:id="rId4"/>
              </a:rPr>
              <a:t>modèle standard </a:t>
            </a:r>
            <a:r>
              <a:rPr lang="en-US" sz="1600" dirty="0">
                <a:hlinkClick r:id="rId4"/>
              </a:rPr>
              <a:t> </a:t>
            </a:r>
            <a:endParaRPr lang="en-US" sz="1600" dirty="0"/>
          </a:p>
          <a:p>
            <a:endParaRPr lang="en-US" sz="1400" dirty="0">
              <a:cs typeface="Arial"/>
            </a:endParaRPr>
          </a:p>
        </p:txBody>
      </p:sp>
      <p:sp>
        <p:nvSpPr>
          <p:cNvPr id="4" name="TextBox 3">
            <a:extLst>
              <a:ext uri="{FF2B5EF4-FFF2-40B4-BE49-F238E27FC236}">
                <a16:creationId xmlns:a16="http://schemas.microsoft.com/office/drawing/2014/main" id="{D3C94E26-A983-AD16-B2E5-00543090D51B}"/>
              </a:ext>
            </a:extLst>
          </p:cNvPr>
          <p:cNvSpPr txBox="1"/>
          <p:nvPr/>
        </p:nvSpPr>
        <p:spPr>
          <a:xfrm>
            <a:off x="201663" y="4600005"/>
            <a:ext cx="4370337" cy="1077218"/>
          </a:xfrm>
          <a:prstGeom prst="rect">
            <a:avLst/>
          </a:prstGeom>
          <a:noFill/>
        </p:spPr>
        <p:txBody>
          <a:bodyPr wrap="square" lIns="91440" tIns="45720" rIns="91440" bIns="45720" anchor="t">
            <a:spAutoFit/>
          </a:bodyPr>
          <a:lstStyle/>
          <a:p>
            <a:r>
              <a:rPr lang="fr-CH" sz="1600" b="1" dirty="0">
                <a:cs typeface="Arial"/>
              </a:rPr>
              <a:t>Remarque : </a:t>
            </a:r>
            <a:r>
              <a:rPr lang="fr-CH" sz="1600" dirty="0"/>
              <a:t>Si le projet concerne deux clusters/organisations d’appel ou plus, une répartition budgétaire sera nécessaire pour chaque cluster/organisation, comme illustré ici</a:t>
            </a:r>
            <a:endParaRPr lang="en-US" sz="1600" dirty="0"/>
          </a:p>
        </p:txBody>
      </p:sp>
      <p:sp>
        <p:nvSpPr>
          <p:cNvPr id="9" name="Oval 8">
            <a:extLst>
              <a:ext uri="{FF2B5EF4-FFF2-40B4-BE49-F238E27FC236}">
                <a16:creationId xmlns:a16="http://schemas.microsoft.com/office/drawing/2014/main" id="{87541ADE-0606-AC76-69F6-A8AB9BFFABDD}"/>
              </a:ext>
            </a:extLst>
          </p:cNvPr>
          <p:cNvSpPr/>
          <p:nvPr/>
        </p:nvSpPr>
        <p:spPr bwMode="auto">
          <a:xfrm>
            <a:off x="8538209" y="2574833"/>
            <a:ext cx="421185" cy="120773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2" name="Oval 11">
            <a:extLst>
              <a:ext uri="{FF2B5EF4-FFF2-40B4-BE49-F238E27FC236}">
                <a16:creationId xmlns:a16="http://schemas.microsoft.com/office/drawing/2014/main" id="{3FBE7C30-8035-70BF-F92A-547233409302}"/>
              </a:ext>
            </a:extLst>
          </p:cNvPr>
          <p:cNvSpPr/>
          <p:nvPr/>
        </p:nvSpPr>
        <p:spPr bwMode="auto">
          <a:xfrm>
            <a:off x="4939995" y="1596340"/>
            <a:ext cx="456904" cy="39736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4" name="Arrow: Right 13">
            <a:extLst>
              <a:ext uri="{FF2B5EF4-FFF2-40B4-BE49-F238E27FC236}">
                <a16:creationId xmlns:a16="http://schemas.microsoft.com/office/drawing/2014/main" id="{B6A2B8B6-01BC-AB7E-8170-AE30C4548329}"/>
              </a:ext>
            </a:extLst>
          </p:cNvPr>
          <p:cNvSpPr/>
          <p:nvPr/>
        </p:nvSpPr>
        <p:spPr bwMode="auto">
          <a:xfrm>
            <a:off x="4498159" y="5316626"/>
            <a:ext cx="606880" cy="397360"/>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cxnSp>
        <p:nvCxnSpPr>
          <p:cNvPr id="3" name="Straight Connector 2">
            <a:extLst>
              <a:ext uri="{FF2B5EF4-FFF2-40B4-BE49-F238E27FC236}">
                <a16:creationId xmlns:a16="http://schemas.microsoft.com/office/drawing/2014/main" id="{113E9C3B-F812-7E37-F399-361B7E7DA0B2}"/>
              </a:ext>
            </a:extLst>
          </p:cNvPr>
          <p:cNvCxnSpPr>
            <a:cxnSpLocks/>
          </p:cNvCxnSpPr>
          <p:nvPr/>
        </p:nvCxnSpPr>
        <p:spPr bwMode="auto">
          <a:xfrm>
            <a:off x="2966" y="1222447"/>
            <a:ext cx="8731459"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F5050110-20C4-39EB-415D-AB1068A15D4F}"/>
              </a:ext>
            </a:extLst>
          </p:cNvPr>
          <p:cNvSpPr txBox="1"/>
          <p:nvPr/>
        </p:nvSpPr>
        <p:spPr>
          <a:xfrm>
            <a:off x="75979" y="6008562"/>
            <a:ext cx="4673600" cy="523220"/>
          </a:xfrm>
          <a:prstGeom prst="rect">
            <a:avLst/>
          </a:prstGeom>
          <a:noFill/>
        </p:spPr>
        <p:txBody>
          <a:bodyPr wrap="square">
            <a:spAutoFit/>
          </a:bodyPr>
          <a:lstStyle/>
          <a:p>
            <a:r>
              <a:rPr lang="en-GB" sz="1400" dirty="0">
                <a:solidFill>
                  <a:srgbClr val="404040"/>
                </a:solidFill>
                <a:latin typeface="Arial"/>
                <a:ea typeface="SimSun"/>
                <a:cs typeface="Calibri"/>
              </a:rPr>
              <a:t>Cliquer </a:t>
            </a:r>
            <a:r>
              <a:rPr lang="fr-FR" sz="1400" b="1" dirty="0">
                <a:solidFill>
                  <a:schemeClr val="accent2"/>
                </a:solidFill>
                <a:latin typeface="Arial"/>
                <a:ea typeface="SimSun"/>
                <a:cs typeface="Arial"/>
              </a:rPr>
              <a:t>ENREGISTRER</a:t>
            </a:r>
            <a:r>
              <a:rPr lang="fr-FR" sz="1400" b="1" dirty="0">
                <a:solidFill>
                  <a:srgbClr val="ED7D31"/>
                </a:solidFill>
                <a:effectLst/>
                <a:latin typeface="Arial"/>
                <a:ea typeface="SimSun"/>
                <a:cs typeface="Arial"/>
              </a:rPr>
              <a:t> </a:t>
            </a:r>
            <a:r>
              <a:rPr lang="fr-FR" sz="1400" b="1" dirty="0">
                <a:solidFill>
                  <a:schemeClr val="accent2"/>
                </a:solidFill>
                <a:effectLst/>
                <a:latin typeface="Arial"/>
                <a:ea typeface="SimSun"/>
                <a:cs typeface="Arial"/>
              </a:rPr>
              <a:t>&amp; SUIVANT </a:t>
            </a:r>
            <a:r>
              <a:rPr lang="en-GB" sz="1400" b="1" dirty="0">
                <a:solidFill>
                  <a:schemeClr val="accent2"/>
                </a:solidFill>
                <a:effectLst/>
                <a:latin typeface="Arial"/>
                <a:ea typeface="SimSun"/>
                <a:cs typeface="Calibri"/>
              </a:rPr>
              <a:t>→ </a:t>
            </a:r>
            <a:r>
              <a:rPr lang="fr-FR" sz="1400" dirty="0">
                <a:solidFill>
                  <a:srgbClr val="404040"/>
                </a:solidFill>
                <a:latin typeface="Arial"/>
                <a:ea typeface="SimSun"/>
                <a:cs typeface="Arial"/>
              </a:rPr>
              <a:t>pour accéder à la page suivante</a:t>
            </a:r>
            <a:endParaRPr lang="en-US" sz="1400" dirty="0"/>
          </a:p>
        </p:txBody>
      </p:sp>
    </p:spTree>
    <p:extLst>
      <p:ext uri="{BB962C8B-B14F-4D97-AF65-F5344CB8AC3E}">
        <p14:creationId xmlns:p14="http://schemas.microsoft.com/office/powerpoint/2010/main" val="1973816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dirty="0" smtClean="0">
                <a:solidFill>
                  <a:srgbClr val="000000">
                    <a:lumMod val="65000"/>
                    <a:lumOff val="35000"/>
                  </a:srgbClr>
                </a:solidFill>
              </a:rPr>
              <a:pPr fontAlgn="base">
                <a:spcBef>
                  <a:spcPct val="0"/>
                </a:spcBef>
                <a:spcAft>
                  <a:spcPct val="0"/>
                </a:spcAft>
                <a:defRPr/>
              </a:pPr>
              <a:t>21</a:t>
            </a:fld>
            <a:endParaRPr lang="en-GB" b="1" dirty="0">
              <a:solidFill>
                <a:srgbClr val="000000">
                  <a:lumMod val="65000"/>
                  <a:lumOff val="35000"/>
                </a:srgbClr>
              </a:solidFill>
            </a:endParaRPr>
          </a:p>
        </p:txBody>
      </p:sp>
      <p:sp>
        <p:nvSpPr>
          <p:cNvPr id="10" name="Rectangle 9">
            <a:extLst>
              <a:ext uri="{FF2B5EF4-FFF2-40B4-BE49-F238E27FC236}">
                <a16:creationId xmlns:a16="http://schemas.microsoft.com/office/drawing/2014/main" id="{D8FBFFD0-2A71-4C4C-85B9-B2D0827C0EB8}"/>
              </a:ext>
            </a:extLst>
          </p:cNvPr>
          <p:cNvSpPr/>
          <p:nvPr/>
        </p:nvSpPr>
        <p:spPr>
          <a:xfrm>
            <a:off x="-1440" y="779627"/>
            <a:ext cx="5562600" cy="397738"/>
          </a:xfrm>
          <a:prstGeom prst="rect">
            <a:avLst/>
          </a:prstGeom>
        </p:spPr>
        <p:txBody>
          <a:bodyPr wrap="square">
            <a:spAutoFit/>
          </a:bodyPr>
          <a:lstStyle/>
          <a:p>
            <a:pPr lvl="0">
              <a:lnSpc>
                <a:spcPct val="107000"/>
              </a:lnSpc>
            </a:pPr>
            <a:r>
              <a:rPr lang="fr-FR" sz="2000" b="1" dirty="0"/>
              <a:t>Soumettre le projet</a:t>
            </a:r>
          </a:p>
        </p:txBody>
      </p:sp>
      <p:sp>
        <p:nvSpPr>
          <p:cNvPr id="4" name="TextBox 3">
            <a:extLst>
              <a:ext uri="{FF2B5EF4-FFF2-40B4-BE49-F238E27FC236}">
                <a16:creationId xmlns:a16="http://schemas.microsoft.com/office/drawing/2014/main" id="{E936B275-EBA6-3CA3-1AC2-779E7674E32A}"/>
              </a:ext>
            </a:extLst>
          </p:cNvPr>
          <p:cNvSpPr txBox="1"/>
          <p:nvPr/>
        </p:nvSpPr>
        <p:spPr>
          <a:xfrm>
            <a:off x="-1" y="1758369"/>
            <a:ext cx="4210076" cy="440120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fr-CH" sz="1400" dirty="0"/>
              <a:t>Vous avez maintenant ajouté tous les détails pour la phase d’examen (‘</a:t>
            </a:r>
            <a:r>
              <a:rPr lang="fr-CH" sz="1400" dirty="0" err="1"/>
              <a:t>Review</a:t>
            </a:r>
            <a:r>
              <a:rPr lang="fr-CH" sz="1400" dirty="0"/>
              <a: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fr-CH" sz="1400" dirty="0"/>
              <a:t>Si vous avez besoin de modifier certaines informations, vous pouvez le faire en cliquant sur </a:t>
            </a:r>
            <a:r>
              <a:rPr lang="fr-CH" sz="1400" b="1" dirty="0">
                <a:solidFill>
                  <a:schemeClr val="accent2"/>
                </a:solidFill>
              </a:rPr>
              <a:t>← PREVIOUS </a:t>
            </a:r>
            <a:r>
              <a:rPr lang="fr-CH" sz="1400" dirty="0"/>
              <a:t>en bas. Lorsque vous avez terminé de faire des modifications, assurez-vous de passer à l'étape suivante en cliquant sur </a:t>
            </a:r>
            <a:r>
              <a:rPr lang="fr-CH" sz="1400" b="1" dirty="0">
                <a:solidFill>
                  <a:schemeClr val="accent2"/>
                </a:solidFill>
              </a:rPr>
              <a:t>ENREGISTRER </a:t>
            </a:r>
            <a:r>
              <a:rPr lang="fr-FR" sz="1400" b="1" dirty="0">
                <a:solidFill>
                  <a:schemeClr val="accent2"/>
                </a:solidFill>
                <a:effectLst/>
                <a:latin typeface="Arial"/>
                <a:ea typeface="SimSun"/>
                <a:cs typeface="Arial"/>
              </a:rPr>
              <a:t>&amp;</a:t>
            </a:r>
            <a:r>
              <a:rPr lang="fr-CH" sz="1400" b="1" dirty="0">
                <a:solidFill>
                  <a:schemeClr val="accent2"/>
                </a:solidFill>
              </a:rPr>
              <a:t> SUIVANT →</a:t>
            </a:r>
            <a:r>
              <a:rPr lang="fr-CH" sz="1400" dirty="0">
                <a:solidFill>
                  <a:schemeClr val="accent2"/>
                </a:solidFill>
              </a:rPr>
              <a:t> </a:t>
            </a:r>
            <a:r>
              <a:rPr lang="fr-CH" sz="1400" dirty="0"/>
              <a:t>jusqu'à la dernière page.</a:t>
            </a:r>
            <a:r>
              <a:rPr lang="en-US" sz="1400" dirty="0"/>
              <a:t>. </a:t>
            </a:r>
          </a:p>
          <a:p>
            <a:endParaRPr lang="en-US" sz="1400" dirty="0"/>
          </a:p>
          <a:p>
            <a:pPr marL="285750" indent="-285750">
              <a:buFont typeface="Arial" panose="020B0604020202020204" pitchFamily="34" charset="0"/>
              <a:buChar char="•"/>
            </a:pPr>
            <a:r>
              <a:rPr lang="fr-CH" sz="1400" dirty="0"/>
              <a:t>Si vous avez terminé et avez effectué les modifications nécessaires, cliquez sur </a:t>
            </a:r>
            <a:r>
              <a:rPr lang="fr-CH" sz="1400" b="1" dirty="0">
                <a:solidFill>
                  <a:schemeClr val="accent2"/>
                </a:solidFill>
                <a:latin typeface="Arial"/>
                <a:ea typeface="SimSun"/>
                <a:cs typeface="Arial"/>
              </a:rPr>
              <a:t>SOUMETTRE LE PROJET POUR EXAMEN</a:t>
            </a:r>
            <a:r>
              <a:rPr lang="en-US" sz="1400" dirty="0"/>
              <a:t>. </a:t>
            </a:r>
          </a:p>
          <a:p>
            <a:pPr marL="285750" indent="-285750">
              <a:buFont typeface="Arial" panose="020B0604020202020204" pitchFamily="34" charset="0"/>
              <a:buChar char="•"/>
            </a:pPr>
            <a:endParaRPr lang="en-US" sz="1400" dirty="0">
              <a:cs typeface="Arial"/>
            </a:endParaRPr>
          </a:p>
          <a:p>
            <a:pPr marL="285750" indent="-285750">
              <a:buFont typeface="Arial" panose="020B0604020202020204" pitchFamily="34" charset="0"/>
              <a:buChar char="•"/>
            </a:pPr>
            <a:endParaRPr lang="en-US" sz="1400" dirty="0">
              <a:cs typeface="Arial"/>
            </a:endParaRPr>
          </a:p>
          <a:p>
            <a:r>
              <a:rPr lang="en-US" sz="1400" b="1" dirty="0">
                <a:solidFill>
                  <a:srgbClr val="FF0000"/>
                </a:solidFill>
                <a:cs typeface="Arial"/>
              </a:rPr>
              <a:t>IMPORTANT</a:t>
            </a:r>
            <a:r>
              <a:rPr lang="en-US" sz="1400" dirty="0">
                <a:cs typeface="Arial"/>
              </a:rPr>
              <a:t>: </a:t>
            </a:r>
            <a:r>
              <a:rPr lang="fr-CH" sz="1400" dirty="0">
                <a:cs typeface="Arial"/>
              </a:rPr>
              <a:t>Une fois que le projet est soumis, il aura un accès restreint pour être modifié. Par conséquent, assurez-vous de le réviser soigneusement avant de le soumettre.</a:t>
            </a:r>
            <a:r>
              <a:rPr lang="en-US" sz="1400" dirty="0">
                <a:cs typeface="Arial"/>
              </a:rPr>
              <a:t>.</a:t>
            </a:r>
          </a:p>
        </p:txBody>
      </p:sp>
      <p:cxnSp>
        <p:nvCxnSpPr>
          <p:cNvPr id="3" name="Straight Connector 2">
            <a:extLst>
              <a:ext uri="{FF2B5EF4-FFF2-40B4-BE49-F238E27FC236}">
                <a16:creationId xmlns:a16="http://schemas.microsoft.com/office/drawing/2014/main" id="{E9049CE8-7280-8084-A83C-7676C9262400}"/>
              </a:ext>
            </a:extLst>
          </p:cNvPr>
          <p:cNvCxnSpPr>
            <a:cxnSpLocks/>
          </p:cNvCxnSpPr>
          <p:nvPr/>
        </p:nvCxnSpPr>
        <p:spPr bwMode="auto">
          <a:xfrm>
            <a:off x="0" y="1213482"/>
            <a:ext cx="2910563"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pic>
        <p:nvPicPr>
          <p:cNvPr id="5" name="Picture 4">
            <a:extLst>
              <a:ext uri="{FF2B5EF4-FFF2-40B4-BE49-F238E27FC236}">
                <a16:creationId xmlns:a16="http://schemas.microsoft.com/office/drawing/2014/main" id="{B3C1DB77-89A4-7B2A-919E-998267992FB4}"/>
              </a:ext>
            </a:extLst>
          </p:cNvPr>
          <p:cNvPicPr>
            <a:picLocks noChangeAspect="1"/>
          </p:cNvPicPr>
          <p:nvPr/>
        </p:nvPicPr>
        <p:blipFill>
          <a:blip r:embed="rId3"/>
          <a:stretch>
            <a:fillRect/>
          </a:stretch>
        </p:blipFill>
        <p:spPr>
          <a:xfrm>
            <a:off x="4210075" y="1758369"/>
            <a:ext cx="4633005" cy="459010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27375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D67550F-7066-97B4-102D-8049C43BB748}"/>
              </a:ext>
            </a:extLst>
          </p:cNvPr>
          <p:cNvPicPr>
            <a:picLocks noChangeAspect="1"/>
          </p:cNvPicPr>
          <p:nvPr/>
        </p:nvPicPr>
        <p:blipFill rotWithShape="1">
          <a:blip r:embed="rId3"/>
          <a:srcRect l="4082" t="18753" r="2120" b="5055"/>
          <a:stretch/>
        </p:blipFill>
        <p:spPr>
          <a:xfrm>
            <a:off x="102857" y="5502874"/>
            <a:ext cx="4176163" cy="833626"/>
          </a:xfrm>
          <a:prstGeom prst="rect">
            <a:avLst/>
          </a:prstGeom>
          <a:ln>
            <a:noFill/>
          </a:ln>
          <a:effectLst>
            <a:outerShdw blurRad="190500" algn="tl" rotWithShape="0">
              <a:srgbClr val="000000">
                <a:alpha val="70000"/>
              </a:srgbClr>
            </a:outerShdw>
          </a:effectLst>
        </p:spPr>
      </p:pic>
      <p:pic>
        <p:nvPicPr>
          <p:cNvPr id="16" name="Picture 15">
            <a:extLst>
              <a:ext uri="{FF2B5EF4-FFF2-40B4-BE49-F238E27FC236}">
                <a16:creationId xmlns:a16="http://schemas.microsoft.com/office/drawing/2014/main" id="{C4681FED-1027-AC09-9D99-E897B11BABB0}"/>
              </a:ext>
            </a:extLst>
          </p:cNvPr>
          <p:cNvPicPr>
            <a:picLocks noChangeAspect="1"/>
          </p:cNvPicPr>
          <p:nvPr/>
        </p:nvPicPr>
        <p:blipFill>
          <a:blip r:embed="rId4"/>
          <a:stretch>
            <a:fillRect/>
          </a:stretch>
        </p:blipFill>
        <p:spPr>
          <a:xfrm>
            <a:off x="4381877" y="3508233"/>
            <a:ext cx="4762123" cy="2971769"/>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B30368C6-C7EB-B973-6789-F7085395B9AD}"/>
              </a:ext>
            </a:extLst>
          </p:cNvPr>
          <p:cNvSpPr>
            <a:spLocks noGrp="1"/>
          </p:cNvSpPr>
          <p:nvPr>
            <p:ph type="title"/>
          </p:nvPr>
        </p:nvSpPr>
        <p:spPr>
          <a:xfrm>
            <a:off x="-664" y="785703"/>
            <a:ext cx="8110062" cy="400110"/>
          </a:xfrm>
        </p:spPr>
        <p:txBody>
          <a:bodyPr/>
          <a:lstStyle/>
          <a:p>
            <a:r>
              <a:rPr lang="fr-CH" sz="2000" b="1" dirty="0">
                <a:effectLst/>
                <a:latin typeface="+mn-lt"/>
                <a:ea typeface="Yu Gothic Light"/>
                <a:cs typeface="Times New Roman"/>
              </a:rPr>
              <a:t>Cloner/copier un Projet existant</a:t>
            </a:r>
            <a:endParaRPr lang="en-US" sz="2000" dirty="0">
              <a:latin typeface="+mn-lt"/>
              <a:ea typeface="Yu Gothic Light"/>
              <a:cs typeface="Times New Roman"/>
            </a:endParaRPr>
          </a:p>
        </p:txBody>
      </p:sp>
      <p:sp>
        <p:nvSpPr>
          <p:cNvPr id="5" name="Text Placeholder 4">
            <a:extLst>
              <a:ext uri="{FF2B5EF4-FFF2-40B4-BE49-F238E27FC236}">
                <a16:creationId xmlns:a16="http://schemas.microsoft.com/office/drawing/2014/main" id="{AB1A9D54-C7BE-10C8-7798-EB09DC8BD99C}"/>
              </a:ext>
            </a:extLst>
          </p:cNvPr>
          <p:cNvSpPr>
            <a:spLocks noGrp="1"/>
          </p:cNvSpPr>
          <p:nvPr>
            <p:ph type="body" sz="quarter" idx="13"/>
          </p:nvPr>
        </p:nvSpPr>
        <p:spPr>
          <a:xfrm>
            <a:off x="0" y="1263308"/>
            <a:ext cx="9144000" cy="2363019"/>
          </a:xfrm>
        </p:spPr>
        <p:txBody>
          <a:bodyPr/>
          <a:lstStyle/>
          <a:p>
            <a:pPr marL="0" indent="0">
              <a:buClr>
                <a:srgbClr val="000000"/>
              </a:buClr>
              <a:buNone/>
            </a:pPr>
            <a:r>
              <a:rPr lang="fr-CH" sz="1400" dirty="0">
                <a:latin typeface="Arial"/>
                <a:ea typeface="Yu Mincho"/>
                <a:cs typeface="Arial"/>
              </a:rPr>
              <a:t>Cette fonction permet de créer une nouvelle copie d'un projet existant au lieu de le créer à partir de zéro. Le projet cloné sera similaire au projet source, mais aura un nouvel identifiant. Le nouveau projet ne sera pas soumis tant qu'il n'aura pas été révisé et que les numéros auront été mis à jour, puis il pourra être soumis pour examen. Voici les étapes pour cloner des projets </a:t>
            </a:r>
            <a:r>
              <a:rPr lang="en-US" sz="1400" dirty="0">
                <a:latin typeface="Arial"/>
                <a:ea typeface="Yu Mincho"/>
                <a:cs typeface="Arial"/>
              </a:rPr>
              <a:t>:</a:t>
            </a:r>
          </a:p>
          <a:p>
            <a:pPr>
              <a:buClr>
                <a:srgbClr val="000000"/>
              </a:buClr>
              <a:buFont typeface="Arial"/>
              <a:buChar char="•"/>
            </a:pPr>
            <a:r>
              <a:rPr lang="fr-CH" sz="1400" dirty="0">
                <a:latin typeface="Arial"/>
                <a:ea typeface="Yu Mincho"/>
                <a:cs typeface="Arial"/>
              </a:rPr>
              <a:t>Depuis la page d'accueil de</a:t>
            </a:r>
            <a:r>
              <a:rPr lang="en-US" sz="1400" dirty="0">
                <a:latin typeface="Arial"/>
                <a:ea typeface="Yu Mincho"/>
                <a:cs typeface="Arial"/>
              </a:rPr>
              <a:t> Project Module, </a:t>
            </a:r>
            <a:r>
              <a:rPr lang="fr-CH" sz="1400" dirty="0">
                <a:latin typeface="Arial"/>
                <a:ea typeface="Yu Mincho"/>
                <a:cs typeface="Arial"/>
              </a:rPr>
              <a:t>cliquez sur le bouton [</a:t>
            </a:r>
            <a:r>
              <a:rPr lang="fr-CH" sz="1400" b="1" dirty="0">
                <a:latin typeface="Arial"/>
                <a:ea typeface="Yu Mincho"/>
                <a:cs typeface="Arial"/>
              </a:rPr>
              <a:t>Cloner</a:t>
            </a:r>
            <a:r>
              <a:rPr lang="fr-CH" sz="1400" dirty="0">
                <a:latin typeface="Arial"/>
                <a:ea typeface="Yu Mincho"/>
                <a:cs typeface="Arial"/>
              </a:rPr>
              <a:t>] du projet source</a:t>
            </a:r>
            <a:r>
              <a:rPr lang="en-US" sz="1400" dirty="0">
                <a:effectLst/>
                <a:latin typeface="Arial"/>
                <a:ea typeface="Yu Mincho"/>
                <a:cs typeface="Arial"/>
              </a:rPr>
              <a:t>.</a:t>
            </a:r>
            <a:r>
              <a:rPr lang="en-US" sz="1400" dirty="0">
                <a:latin typeface="Arial"/>
                <a:ea typeface="Yu Mincho"/>
                <a:cs typeface="Arial"/>
              </a:rPr>
              <a:t> </a:t>
            </a:r>
          </a:p>
          <a:p>
            <a:pPr>
              <a:buClr>
                <a:srgbClr val="000000"/>
              </a:buClr>
              <a:buFont typeface="Arial"/>
              <a:buChar char="•"/>
            </a:pPr>
            <a:r>
              <a:rPr lang="fr-CH" sz="1400" dirty="0">
                <a:latin typeface="Arial"/>
                <a:ea typeface="Yu Mincho"/>
                <a:cs typeface="Arial"/>
              </a:rPr>
              <a:t>Mettez à jour les dates de début et de fin pour refléter la nouvelle année</a:t>
            </a:r>
            <a:r>
              <a:rPr lang="en-US" sz="1400" u="none" strike="noStrike" dirty="0">
                <a:effectLst/>
                <a:latin typeface="Arial"/>
                <a:ea typeface="Yu Mincho"/>
                <a:cs typeface="Arial"/>
              </a:rPr>
              <a:t> </a:t>
            </a:r>
          </a:p>
          <a:p>
            <a:pPr>
              <a:buClr>
                <a:srgbClr val="000000"/>
              </a:buClr>
              <a:buFont typeface="Arial"/>
              <a:buChar char="•"/>
            </a:pPr>
            <a:r>
              <a:rPr lang="fr-CH" sz="1400" u="none" strike="noStrike" dirty="0">
                <a:effectLst/>
                <a:latin typeface="Arial"/>
                <a:ea typeface="Yu Mincho"/>
                <a:cs typeface="Arial"/>
              </a:rPr>
              <a:t>Sélectionnez le </a:t>
            </a:r>
            <a:r>
              <a:rPr lang="fr-CH" sz="1400" u="sng" strike="noStrike" dirty="0">
                <a:effectLst/>
                <a:latin typeface="Arial"/>
                <a:ea typeface="Yu Mincho"/>
                <a:cs typeface="Arial"/>
              </a:rPr>
              <a:t>Plan de Réponse </a:t>
            </a:r>
            <a:r>
              <a:rPr lang="fr-CH" sz="1400" u="none" strike="noStrike" dirty="0">
                <a:effectLst/>
                <a:latin typeface="Arial"/>
                <a:ea typeface="Yu Mincho"/>
                <a:cs typeface="Arial"/>
              </a:rPr>
              <a:t>et saisissez le </a:t>
            </a:r>
            <a:r>
              <a:rPr lang="fr-CH" sz="1400" u="sng" strike="noStrike" dirty="0">
                <a:effectLst/>
                <a:latin typeface="Arial"/>
                <a:ea typeface="Yu Mincho"/>
                <a:cs typeface="Arial"/>
              </a:rPr>
              <a:t>Budget</a:t>
            </a:r>
            <a:r>
              <a:rPr lang="fr-CH" sz="1400" u="none" strike="noStrike" dirty="0">
                <a:effectLst/>
                <a:latin typeface="Arial"/>
                <a:ea typeface="Yu Mincho"/>
                <a:cs typeface="Arial"/>
              </a:rPr>
              <a:t> (soit en tant que coût total du projet, soit en pourcentage du coût du projet source).</a:t>
            </a:r>
            <a:endParaRPr lang="fr-CH" sz="1400" dirty="0">
              <a:latin typeface="Arial" panose="020B0604020202020204" pitchFamily="34" charset="0"/>
              <a:ea typeface="Yu Mincho" panose="02020400000000000000" pitchFamily="18" charset="-128"/>
              <a:cs typeface="Arial" panose="020B0604020202020204" pitchFamily="34" charset="0"/>
            </a:endParaRPr>
          </a:p>
        </p:txBody>
      </p:sp>
      <p:sp>
        <p:nvSpPr>
          <p:cNvPr id="18" name="Slide Number Placeholder 17"/>
          <p:cNvSpPr>
            <a:spLocks noGrp="1"/>
          </p:cNvSpPr>
          <p:nvPr>
            <p:ph type="sldNum" sz="quarter" idx="15"/>
          </p:nvPr>
        </p:nvSpPr>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22</a:t>
            </a:fld>
            <a:endParaRPr lang="en-GB" b="1" dirty="0">
              <a:solidFill>
                <a:srgbClr val="000000">
                  <a:lumMod val="65000"/>
                  <a:lumOff val="35000"/>
                </a:srgbClr>
              </a:solidFill>
            </a:endParaRPr>
          </a:p>
        </p:txBody>
      </p:sp>
      <p:cxnSp>
        <p:nvCxnSpPr>
          <p:cNvPr id="4" name="Straight Connector 3">
            <a:extLst>
              <a:ext uri="{FF2B5EF4-FFF2-40B4-BE49-F238E27FC236}">
                <a16:creationId xmlns:a16="http://schemas.microsoft.com/office/drawing/2014/main" id="{A6754EFC-4BCB-BF69-A0F9-8B730B28D709}"/>
              </a:ext>
            </a:extLst>
          </p:cNvPr>
          <p:cNvCxnSpPr>
            <a:cxnSpLocks/>
          </p:cNvCxnSpPr>
          <p:nvPr/>
        </p:nvCxnSpPr>
        <p:spPr bwMode="auto">
          <a:xfrm>
            <a:off x="-665" y="1210792"/>
            <a:ext cx="4178218"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grpSp>
        <p:nvGrpSpPr>
          <p:cNvPr id="3" name="Group 2">
            <a:extLst>
              <a:ext uri="{FF2B5EF4-FFF2-40B4-BE49-F238E27FC236}">
                <a16:creationId xmlns:a16="http://schemas.microsoft.com/office/drawing/2014/main" id="{D18469AD-9A55-2C82-BCFD-B82C3CA3F69B}"/>
              </a:ext>
            </a:extLst>
          </p:cNvPr>
          <p:cNvGrpSpPr/>
          <p:nvPr/>
        </p:nvGrpSpPr>
        <p:grpSpPr>
          <a:xfrm>
            <a:off x="762177" y="3750671"/>
            <a:ext cx="7631552" cy="2887799"/>
            <a:chOff x="174858" y="3039035"/>
            <a:chExt cx="8418458" cy="3185567"/>
          </a:xfrm>
        </p:grpSpPr>
        <p:pic>
          <p:nvPicPr>
            <p:cNvPr id="8" name="Picture 7">
              <a:extLst>
                <a:ext uri="{FF2B5EF4-FFF2-40B4-BE49-F238E27FC236}">
                  <a16:creationId xmlns:a16="http://schemas.microsoft.com/office/drawing/2014/main" id="{FE9B2011-945A-5946-CF1A-523B3B6A0250}"/>
                </a:ext>
              </a:extLst>
            </p:cNvPr>
            <p:cNvPicPr>
              <a:picLocks noChangeAspect="1"/>
            </p:cNvPicPr>
            <p:nvPr/>
          </p:nvPicPr>
          <p:blipFill rotWithShape="1">
            <a:blip r:embed="rId5"/>
            <a:srcRect t="6939"/>
            <a:stretch/>
          </p:blipFill>
          <p:spPr>
            <a:xfrm>
              <a:off x="174858" y="3039035"/>
              <a:ext cx="2746283" cy="1715802"/>
            </a:xfrm>
            <a:prstGeom prst="rect">
              <a:avLst/>
            </a:prstGeom>
            <a:ln>
              <a:noFill/>
            </a:ln>
            <a:effectLst>
              <a:outerShdw blurRad="190500" algn="tl" rotWithShape="0">
                <a:srgbClr val="000000">
                  <a:alpha val="70000"/>
                </a:srgbClr>
              </a:outerShdw>
            </a:effectLst>
          </p:spPr>
        </p:pic>
        <p:sp>
          <p:nvSpPr>
            <p:cNvPr id="9" name="Arrow: Right 8">
              <a:extLst>
                <a:ext uri="{FF2B5EF4-FFF2-40B4-BE49-F238E27FC236}">
                  <a16:creationId xmlns:a16="http://schemas.microsoft.com/office/drawing/2014/main" id="{E7767A00-592F-AC8B-E83D-9A0EBC60FC73}"/>
                </a:ext>
              </a:extLst>
            </p:cNvPr>
            <p:cNvSpPr/>
            <p:nvPr/>
          </p:nvSpPr>
          <p:spPr bwMode="auto">
            <a:xfrm rot="16200000">
              <a:off x="2232806" y="3523724"/>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7" name="Arrow: Right 6">
              <a:extLst>
                <a:ext uri="{FF2B5EF4-FFF2-40B4-BE49-F238E27FC236}">
                  <a16:creationId xmlns:a16="http://schemas.microsoft.com/office/drawing/2014/main" id="{B4EC51AC-2CE1-3507-D1ED-A6DF0E2A055A}"/>
                </a:ext>
              </a:extLst>
            </p:cNvPr>
            <p:cNvSpPr/>
            <p:nvPr/>
          </p:nvSpPr>
          <p:spPr bwMode="auto">
            <a:xfrm rot="7348053">
              <a:off x="4714432" y="3616295"/>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0" name="Arrow: Right 9">
              <a:extLst>
                <a:ext uri="{FF2B5EF4-FFF2-40B4-BE49-F238E27FC236}">
                  <a16:creationId xmlns:a16="http://schemas.microsoft.com/office/drawing/2014/main" id="{DF4F6144-5524-3F3F-A0FE-C3848D77B846}"/>
                </a:ext>
              </a:extLst>
            </p:cNvPr>
            <p:cNvSpPr/>
            <p:nvPr/>
          </p:nvSpPr>
          <p:spPr bwMode="auto">
            <a:xfrm rot="7193676">
              <a:off x="6254034" y="4374657"/>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1" name="Arrow: Right 10">
              <a:extLst>
                <a:ext uri="{FF2B5EF4-FFF2-40B4-BE49-F238E27FC236}">
                  <a16:creationId xmlns:a16="http://schemas.microsoft.com/office/drawing/2014/main" id="{4D56DEF0-0B28-E602-5367-A538C729B074}"/>
                </a:ext>
              </a:extLst>
            </p:cNvPr>
            <p:cNvSpPr/>
            <p:nvPr/>
          </p:nvSpPr>
          <p:spPr bwMode="auto">
            <a:xfrm rot="3212303">
              <a:off x="6948356" y="4385400"/>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3" name="Arrow: Right 12">
              <a:extLst>
                <a:ext uri="{FF2B5EF4-FFF2-40B4-BE49-F238E27FC236}">
                  <a16:creationId xmlns:a16="http://schemas.microsoft.com/office/drawing/2014/main" id="{8873960A-4C70-BFB6-F345-03AA68366757}"/>
                </a:ext>
              </a:extLst>
            </p:cNvPr>
            <p:cNvSpPr/>
            <p:nvPr/>
          </p:nvSpPr>
          <p:spPr bwMode="auto">
            <a:xfrm rot="5400000">
              <a:off x="8316004" y="5947291"/>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B5138847-A2F1-4D87-3C56-DB86D7FD2ABD}"/>
                </a:ext>
              </a:extLst>
            </p:cNvPr>
            <p:cNvSpPr txBox="1"/>
            <p:nvPr/>
          </p:nvSpPr>
          <p:spPr>
            <a:xfrm>
              <a:off x="5513893" y="3633309"/>
              <a:ext cx="2169875" cy="611122"/>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cs typeface="Arial"/>
                </a:rPr>
                <a:t>Indicate total budget of the new project by numbers or percentage</a:t>
              </a:r>
              <a:endParaRPr lang="en-US" sz="1000" dirty="0"/>
            </a:p>
          </p:txBody>
        </p:sp>
        <p:sp>
          <p:nvSpPr>
            <p:cNvPr id="15" name="TextBox 14">
              <a:extLst>
                <a:ext uri="{FF2B5EF4-FFF2-40B4-BE49-F238E27FC236}">
                  <a16:creationId xmlns:a16="http://schemas.microsoft.com/office/drawing/2014/main" id="{BE492817-EDC2-E768-7772-680BF2558838}"/>
                </a:ext>
              </a:extLst>
            </p:cNvPr>
            <p:cNvSpPr txBox="1"/>
            <p:nvPr/>
          </p:nvSpPr>
          <p:spPr>
            <a:xfrm>
              <a:off x="4799686" y="3240031"/>
              <a:ext cx="2526979" cy="277407"/>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cs typeface="Arial"/>
                </a:rPr>
                <a:t>Select target plan for the new project</a:t>
              </a:r>
              <a:endParaRPr lang="en-US" sz="1000" dirty="0"/>
            </a:p>
          </p:txBody>
        </p:sp>
      </p:grpSp>
      <p:sp>
        <p:nvSpPr>
          <p:cNvPr id="17" name="TextBox 16">
            <a:extLst>
              <a:ext uri="{FF2B5EF4-FFF2-40B4-BE49-F238E27FC236}">
                <a16:creationId xmlns:a16="http://schemas.microsoft.com/office/drawing/2014/main" id="{1667ABE2-6973-7A7E-CD43-10397467F9DF}"/>
              </a:ext>
            </a:extLst>
          </p:cNvPr>
          <p:cNvSpPr txBox="1"/>
          <p:nvPr/>
        </p:nvSpPr>
        <p:spPr>
          <a:xfrm>
            <a:off x="762177" y="3750144"/>
            <a:ext cx="257357" cy="307777"/>
          </a:xfrm>
          <a:prstGeom prst="rect">
            <a:avLst/>
          </a:prstGeom>
          <a:noFill/>
        </p:spPr>
        <p:txBody>
          <a:bodyPr wrap="square" rtlCol="0">
            <a:spAutoFit/>
          </a:bodyPr>
          <a:lstStyle/>
          <a:p>
            <a:r>
              <a:rPr lang="en-US" sz="1400" b="1" dirty="0">
                <a:solidFill>
                  <a:srgbClr val="FF0000"/>
                </a:solidFill>
              </a:rPr>
              <a:t>1</a:t>
            </a:r>
            <a:endParaRPr lang="tr-TR" sz="1400" b="1" dirty="0">
              <a:solidFill>
                <a:srgbClr val="FF0000"/>
              </a:solidFill>
            </a:endParaRPr>
          </a:p>
        </p:txBody>
      </p:sp>
      <p:sp>
        <p:nvSpPr>
          <p:cNvPr id="19" name="TextBox 18">
            <a:extLst>
              <a:ext uri="{FF2B5EF4-FFF2-40B4-BE49-F238E27FC236}">
                <a16:creationId xmlns:a16="http://schemas.microsoft.com/office/drawing/2014/main" id="{53BC0DA6-0FF4-861A-B163-B248156C4B29}"/>
              </a:ext>
            </a:extLst>
          </p:cNvPr>
          <p:cNvSpPr txBox="1"/>
          <p:nvPr/>
        </p:nvSpPr>
        <p:spPr>
          <a:xfrm>
            <a:off x="42424" y="5339248"/>
            <a:ext cx="257357" cy="307777"/>
          </a:xfrm>
          <a:prstGeom prst="rect">
            <a:avLst/>
          </a:prstGeom>
          <a:noFill/>
        </p:spPr>
        <p:txBody>
          <a:bodyPr wrap="square" rtlCol="0">
            <a:spAutoFit/>
          </a:bodyPr>
          <a:lstStyle/>
          <a:p>
            <a:r>
              <a:rPr lang="en-US" sz="1400" b="1" dirty="0">
                <a:solidFill>
                  <a:srgbClr val="FF0000"/>
                </a:solidFill>
              </a:rPr>
              <a:t>2</a:t>
            </a:r>
            <a:endParaRPr lang="tr-TR" sz="1400" b="1" dirty="0">
              <a:solidFill>
                <a:srgbClr val="FF0000"/>
              </a:solidFill>
            </a:endParaRPr>
          </a:p>
        </p:txBody>
      </p:sp>
      <p:sp>
        <p:nvSpPr>
          <p:cNvPr id="20" name="TextBox 19">
            <a:extLst>
              <a:ext uri="{FF2B5EF4-FFF2-40B4-BE49-F238E27FC236}">
                <a16:creationId xmlns:a16="http://schemas.microsoft.com/office/drawing/2014/main" id="{70A4E19F-E44F-F6F8-7B5E-1FF329187538}"/>
              </a:ext>
            </a:extLst>
          </p:cNvPr>
          <p:cNvSpPr txBox="1"/>
          <p:nvPr/>
        </p:nvSpPr>
        <p:spPr>
          <a:xfrm>
            <a:off x="4124520" y="3524953"/>
            <a:ext cx="257357" cy="307777"/>
          </a:xfrm>
          <a:prstGeom prst="rect">
            <a:avLst/>
          </a:prstGeom>
          <a:noFill/>
        </p:spPr>
        <p:txBody>
          <a:bodyPr wrap="square" rtlCol="0">
            <a:spAutoFit/>
          </a:bodyPr>
          <a:lstStyle/>
          <a:p>
            <a:r>
              <a:rPr lang="en-US" sz="1400" b="1" dirty="0">
                <a:solidFill>
                  <a:srgbClr val="FF0000"/>
                </a:solidFill>
              </a:rPr>
              <a:t>3</a:t>
            </a:r>
            <a:endParaRPr lang="tr-TR" sz="1400" b="1" dirty="0">
              <a:solidFill>
                <a:srgbClr val="FF0000"/>
              </a:solidFill>
            </a:endParaRPr>
          </a:p>
        </p:txBody>
      </p:sp>
    </p:spTree>
    <p:extLst>
      <p:ext uri="{BB962C8B-B14F-4D97-AF65-F5344CB8AC3E}">
        <p14:creationId xmlns:p14="http://schemas.microsoft.com/office/powerpoint/2010/main" val="2672867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D348F2-5D46-3359-B191-DBF08F22B550}"/>
              </a:ext>
            </a:extLst>
          </p:cNvPr>
          <p:cNvPicPr>
            <a:picLocks noChangeAspect="1"/>
          </p:cNvPicPr>
          <p:nvPr/>
        </p:nvPicPr>
        <p:blipFill rotWithShape="1">
          <a:blip r:embed="rId2"/>
          <a:srcRect l="5398" r="6154" b="5808"/>
          <a:stretch/>
        </p:blipFill>
        <p:spPr>
          <a:xfrm>
            <a:off x="3028681" y="2668790"/>
            <a:ext cx="1865763" cy="2110704"/>
          </a:xfrm>
          <a:prstGeom prst="rect">
            <a:avLst/>
          </a:prstGeom>
          <a:ln>
            <a:noFill/>
          </a:ln>
          <a:effectLst>
            <a:outerShdw blurRad="190500" algn="tl" rotWithShape="0">
              <a:srgbClr val="000000">
                <a:alpha val="70000"/>
              </a:srgbClr>
            </a:outerShdw>
          </a:effectLst>
        </p:spPr>
      </p:pic>
      <p:pic>
        <p:nvPicPr>
          <p:cNvPr id="21" name="Picture 20">
            <a:extLst>
              <a:ext uri="{FF2B5EF4-FFF2-40B4-BE49-F238E27FC236}">
                <a16:creationId xmlns:a16="http://schemas.microsoft.com/office/drawing/2014/main" id="{5DBCCB85-77D2-5517-A58B-8840FD7CA285}"/>
              </a:ext>
            </a:extLst>
          </p:cNvPr>
          <p:cNvPicPr>
            <a:picLocks noChangeAspect="1"/>
          </p:cNvPicPr>
          <p:nvPr/>
        </p:nvPicPr>
        <p:blipFill rotWithShape="1">
          <a:blip r:embed="rId3"/>
          <a:srcRect l="2399" r="6581"/>
          <a:stretch/>
        </p:blipFill>
        <p:spPr>
          <a:xfrm>
            <a:off x="4961293" y="2769833"/>
            <a:ext cx="4062857" cy="3732850"/>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58875AD8-EE77-A4AE-A9EB-6E3A3AAE0397}"/>
              </a:ext>
            </a:extLst>
          </p:cNvPr>
          <p:cNvSpPr>
            <a:spLocks noGrp="1"/>
          </p:cNvSpPr>
          <p:nvPr>
            <p:ph type="title"/>
          </p:nvPr>
        </p:nvSpPr>
        <p:spPr>
          <a:xfrm>
            <a:off x="-2793" y="786668"/>
            <a:ext cx="8231187" cy="400110"/>
          </a:xfrm>
        </p:spPr>
        <p:txBody>
          <a:bodyPr/>
          <a:lstStyle/>
          <a:p>
            <a:r>
              <a:rPr lang="fr-CH" sz="2000" b="1">
                <a:effectLst/>
                <a:latin typeface="+mn-lt"/>
                <a:ea typeface="Yu Gothic Light"/>
                <a:cs typeface="Times New Roman"/>
              </a:rPr>
              <a:t>Cloner/copier un Projet existant</a:t>
            </a:r>
            <a:endParaRPr lang="en-US" sz="2000" dirty="0">
              <a:latin typeface="+mn-lt"/>
              <a:ea typeface="Yu Gothic Light"/>
              <a:cs typeface="Times New Roman"/>
            </a:endParaRPr>
          </a:p>
        </p:txBody>
      </p:sp>
      <p:sp>
        <p:nvSpPr>
          <p:cNvPr id="3" name="Text Placeholder 2">
            <a:extLst>
              <a:ext uri="{FF2B5EF4-FFF2-40B4-BE49-F238E27FC236}">
                <a16:creationId xmlns:a16="http://schemas.microsoft.com/office/drawing/2014/main" id="{8A151E35-57F1-A47A-93BF-0E7828F4E157}"/>
              </a:ext>
            </a:extLst>
          </p:cNvPr>
          <p:cNvSpPr>
            <a:spLocks noGrp="1"/>
          </p:cNvSpPr>
          <p:nvPr>
            <p:ph type="body" sz="quarter" idx="13"/>
          </p:nvPr>
        </p:nvSpPr>
        <p:spPr>
          <a:xfrm>
            <a:off x="-145664" y="1257675"/>
            <a:ext cx="9169815" cy="2287614"/>
          </a:xfrm>
        </p:spPr>
        <p:txBody>
          <a:bodyPr/>
          <a:lstStyle/>
          <a:p>
            <a:r>
              <a:rPr lang="fr-CH" sz="1400" dirty="0">
                <a:latin typeface="Arial" panose="020B0604020202020204" pitchFamily="34" charset="0"/>
                <a:cs typeface="Arial" panose="020B0604020202020204" pitchFamily="34" charset="0"/>
              </a:rPr>
              <a:t>Un nouveau projet sera créé avec une indication de l'identifiant du projet source, et vous serez dirigé vers la page </a:t>
            </a:r>
            <a:r>
              <a:rPr lang="fr-CH" sz="1400" i="1" dirty="0">
                <a:latin typeface="Arial" panose="020B0604020202020204" pitchFamily="34" charset="0"/>
                <a:cs typeface="Arial" panose="020B0604020202020204" pitchFamily="34" charset="0"/>
              </a:rPr>
              <a:t>'Informations de Base</a:t>
            </a:r>
            <a:r>
              <a:rPr lang="fr-CH" sz="1400" dirty="0">
                <a:latin typeface="Arial" panose="020B0604020202020204" pitchFamily="34" charset="0"/>
                <a:cs typeface="Arial" panose="020B0604020202020204" pitchFamily="34" charset="0"/>
              </a:rPr>
              <a:t>' pour commencer à réviser et mettre à jour les informations du nouveau projet</a:t>
            </a:r>
          </a:p>
          <a:p>
            <a:r>
              <a:rPr lang="fr-CH" sz="1400" dirty="0">
                <a:cs typeface="Arial" panose="020B0604020202020204" pitchFamily="34" charset="0"/>
              </a:rPr>
              <a:t>Après avoir mis à jour les 'Informations de Base', cliquez sur </a:t>
            </a:r>
            <a:r>
              <a:rPr lang="fr-CH" sz="1400" b="1" kern="1200" dirty="0">
                <a:solidFill>
                  <a:schemeClr val="accent2"/>
                </a:solidFill>
              </a:rPr>
              <a:t>ENREGISTRER &amp; SUIVANT</a:t>
            </a:r>
            <a:r>
              <a:rPr lang="fr-CH" sz="1400" dirty="0">
                <a:cs typeface="Arial" panose="020B0604020202020204" pitchFamily="34" charset="0"/>
              </a:rPr>
              <a:t>. Suivez cette même procédure pour tous les onglets, y compris la saisie des objectifs dans l'onglet 'Cluster/Secteur'. La répartition budgétaire dans l'onglet 'Budget' sera automatiquement renseignée, donc pas besoin de la mettre à jour si ce n'est pas nécessaire.</a:t>
            </a:r>
          </a:p>
          <a:p>
            <a:r>
              <a:rPr lang="fr-CH" sz="1400" dirty="0">
                <a:effectLst/>
                <a:latin typeface="Arial" panose="020B0604020202020204" pitchFamily="34" charset="0"/>
                <a:ea typeface="Yu Mincho" panose="02020400000000000000" pitchFamily="18" charset="-128"/>
                <a:cs typeface="Arial" panose="020B0604020202020204" pitchFamily="34" charset="0"/>
              </a:rPr>
              <a:t>Une fois terminé, cliquez sur </a:t>
            </a:r>
            <a:r>
              <a:rPr lang="fr-CH" sz="1400" dirty="0">
                <a:latin typeface="Arial" panose="020B0604020202020204" pitchFamily="34" charset="0"/>
                <a:ea typeface="Yu Mincho" panose="02020400000000000000" pitchFamily="18" charset="-128"/>
                <a:cs typeface="Arial" panose="020B0604020202020204" pitchFamily="34" charset="0"/>
              </a:rPr>
              <a:t>                                                                                                                         </a:t>
            </a:r>
            <a:r>
              <a:rPr lang="fr-CH" sz="1400" dirty="0">
                <a:effectLst/>
                <a:latin typeface="Arial" panose="020B0604020202020204" pitchFamily="34" charset="0"/>
                <a:ea typeface="Yu Mincho" panose="02020400000000000000" pitchFamily="18" charset="-128"/>
                <a:cs typeface="Arial" panose="020B0604020202020204" pitchFamily="34" charset="0"/>
              </a:rPr>
              <a:t>[Soumettre le Projet pour Examen].</a:t>
            </a:r>
            <a:r>
              <a:rPr lang="en-US" sz="1400" dirty="0">
                <a:effectLst/>
                <a:latin typeface="Arial" panose="020B0604020202020204" pitchFamily="34" charset="0"/>
                <a:ea typeface="Yu Mincho" panose="02020400000000000000" pitchFamily="18" charset="-128"/>
                <a:cs typeface="Arial" panose="020B0604020202020204" pitchFamily="34" charset="0"/>
              </a:rPr>
              <a:t>.</a:t>
            </a:r>
          </a:p>
        </p:txBody>
      </p:sp>
      <p:sp>
        <p:nvSpPr>
          <p:cNvPr id="5" name="Slide Number Placeholder 4">
            <a:extLst>
              <a:ext uri="{FF2B5EF4-FFF2-40B4-BE49-F238E27FC236}">
                <a16:creationId xmlns:a16="http://schemas.microsoft.com/office/drawing/2014/main" id="{95D7CFA9-9C32-80C4-FB96-AC3D79D169BF}"/>
              </a:ext>
            </a:extLst>
          </p:cNvPr>
          <p:cNvSpPr>
            <a:spLocks noGrp="1"/>
          </p:cNvSpPr>
          <p:nvPr>
            <p:ph type="sldNum" sz="quarter" idx="15"/>
          </p:nvPr>
        </p:nvSpPr>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dirty="0" smtClean="0">
                <a:solidFill>
                  <a:srgbClr val="000000">
                    <a:lumMod val="65000"/>
                    <a:lumOff val="35000"/>
                  </a:srgbClr>
                </a:solidFill>
              </a:rPr>
              <a:pPr fontAlgn="base">
                <a:spcBef>
                  <a:spcPct val="0"/>
                </a:spcBef>
                <a:spcAft>
                  <a:spcPct val="0"/>
                </a:spcAft>
                <a:defRPr/>
              </a:pPr>
              <a:t>23</a:t>
            </a:fld>
            <a:endParaRPr lang="en-GB" b="1" dirty="0">
              <a:solidFill>
                <a:srgbClr val="000000">
                  <a:lumMod val="65000"/>
                  <a:lumOff val="35000"/>
                </a:srgbClr>
              </a:solidFill>
            </a:endParaRPr>
          </a:p>
        </p:txBody>
      </p:sp>
      <p:cxnSp>
        <p:nvCxnSpPr>
          <p:cNvPr id="6" name="Straight Connector 5">
            <a:extLst>
              <a:ext uri="{FF2B5EF4-FFF2-40B4-BE49-F238E27FC236}">
                <a16:creationId xmlns:a16="http://schemas.microsoft.com/office/drawing/2014/main" id="{E4C633A7-1F27-6560-6E1F-65A438F6C244}"/>
              </a:ext>
            </a:extLst>
          </p:cNvPr>
          <p:cNvCxnSpPr>
            <a:cxnSpLocks/>
          </p:cNvCxnSpPr>
          <p:nvPr/>
        </p:nvCxnSpPr>
        <p:spPr bwMode="auto">
          <a:xfrm>
            <a:off x="47576" y="1214906"/>
            <a:ext cx="4170790"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14" name="TextBox 13">
            <a:extLst>
              <a:ext uri="{FF2B5EF4-FFF2-40B4-BE49-F238E27FC236}">
                <a16:creationId xmlns:a16="http://schemas.microsoft.com/office/drawing/2014/main" id="{46B7304D-6198-5291-118D-C297B74AEE02}"/>
              </a:ext>
            </a:extLst>
          </p:cNvPr>
          <p:cNvSpPr txBox="1"/>
          <p:nvPr/>
        </p:nvSpPr>
        <p:spPr>
          <a:xfrm>
            <a:off x="426307" y="3772658"/>
            <a:ext cx="1979635" cy="861774"/>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H" sz="1000" dirty="0">
                <a:cs typeface="Arial"/>
              </a:rPr>
              <a:t>Saisissez d'abord les cibles du Cluster/Secteur. Ils ne sont pas clonés du projet précédent et doivent être créés avant d'enregistrer</a:t>
            </a:r>
            <a:endParaRPr lang="en-US" sz="1000" dirty="0"/>
          </a:p>
        </p:txBody>
      </p:sp>
      <p:sp>
        <p:nvSpPr>
          <p:cNvPr id="13" name="Arrow: Right 12">
            <a:extLst>
              <a:ext uri="{FF2B5EF4-FFF2-40B4-BE49-F238E27FC236}">
                <a16:creationId xmlns:a16="http://schemas.microsoft.com/office/drawing/2014/main" id="{8AFE7C12-3AA4-623A-CC1E-8B0316154345}"/>
              </a:ext>
            </a:extLst>
          </p:cNvPr>
          <p:cNvSpPr/>
          <p:nvPr/>
        </p:nvSpPr>
        <p:spPr bwMode="auto">
          <a:xfrm>
            <a:off x="2802399" y="3780242"/>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5" name="Arrow: Right 14">
            <a:extLst>
              <a:ext uri="{FF2B5EF4-FFF2-40B4-BE49-F238E27FC236}">
                <a16:creationId xmlns:a16="http://schemas.microsoft.com/office/drawing/2014/main" id="{356F074F-2F05-84B9-E85E-D9917F4D4007}"/>
              </a:ext>
            </a:extLst>
          </p:cNvPr>
          <p:cNvSpPr/>
          <p:nvPr/>
        </p:nvSpPr>
        <p:spPr bwMode="auto">
          <a:xfrm rot="16200000">
            <a:off x="3450683" y="4651328"/>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6" name="Arrow: Right 15">
            <a:extLst>
              <a:ext uri="{FF2B5EF4-FFF2-40B4-BE49-F238E27FC236}">
                <a16:creationId xmlns:a16="http://schemas.microsoft.com/office/drawing/2014/main" id="{E9984345-E061-89D0-4102-45482DA6241A}"/>
              </a:ext>
            </a:extLst>
          </p:cNvPr>
          <p:cNvSpPr/>
          <p:nvPr/>
        </p:nvSpPr>
        <p:spPr bwMode="auto">
          <a:xfrm rot="5400000">
            <a:off x="7951082" y="5970156"/>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69050D59-2DC5-DF69-2503-6E6225BC2F9D}"/>
              </a:ext>
            </a:extLst>
          </p:cNvPr>
          <p:cNvSpPr txBox="1"/>
          <p:nvPr/>
        </p:nvSpPr>
        <p:spPr>
          <a:xfrm>
            <a:off x="6893129" y="5393108"/>
            <a:ext cx="1979635" cy="400110"/>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H" sz="1000" dirty="0">
                <a:cs typeface="Arial"/>
              </a:rPr>
              <a:t>Cliquez sur Soumettre pour ajouter le projet au plan</a:t>
            </a:r>
            <a:endParaRPr lang="en-US" sz="1000" dirty="0"/>
          </a:p>
        </p:txBody>
      </p:sp>
      <p:sp>
        <p:nvSpPr>
          <p:cNvPr id="19" name="Oval 18">
            <a:extLst>
              <a:ext uri="{FF2B5EF4-FFF2-40B4-BE49-F238E27FC236}">
                <a16:creationId xmlns:a16="http://schemas.microsoft.com/office/drawing/2014/main" id="{551584A1-AFC6-BC2E-7EEB-D68AE3A0D100}"/>
              </a:ext>
            </a:extLst>
          </p:cNvPr>
          <p:cNvSpPr/>
          <p:nvPr/>
        </p:nvSpPr>
        <p:spPr bwMode="auto">
          <a:xfrm>
            <a:off x="5120726" y="3772658"/>
            <a:ext cx="974825" cy="31476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20" name="Text Placeholder 2">
            <a:extLst>
              <a:ext uri="{FF2B5EF4-FFF2-40B4-BE49-F238E27FC236}">
                <a16:creationId xmlns:a16="http://schemas.microsoft.com/office/drawing/2014/main" id="{AFE066DC-1522-3935-002F-041CF4975743}"/>
              </a:ext>
            </a:extLst>
          </p:cNvPr>
          <p:cNvSpPr txBox="1">
            <a:spLocks/>
          </p:cNvSpPr>
          <p:nvPr/>
        </p:nvSpPr>
        <p:spPr bwMode="auto">
          <a:xfrm>
            <a:off x="-25815" y="5014447"/>
            <a:ext cx="5086087" cy="15106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buNone/>
            </a:pPr>
            <a:r>
              <a:rPr lang="en-US" sz="1300" b="1" kern="0" dirty="0">
                <a:solidFill>
                  <a:srgbClr val="FF0000"/>
                </a:solidFill>
                <a:latin typeface="Arial" panose="020B0604020202020204" pitchFamily="34" charset="0"/>
                <a:cs typeface="Arial" panose="020B0604020202020204" pitchFamily="34" charset="0"/>
              </a:rPr>
              <a:t>IMPORTANT</a:t>
            </a:r>
            <a:r>
              <a:rPr lang="en-US" sz="1300" kern="0" dirty="0">
                <a:latin typeface="Arial" panose="020B0604020202020204" pitchFamily="34" charset="0"/>
                <a:cs typeface="Arial" panose="020B0604020202020204" pitchFamily="34" charset="0"/>
              </a:rPr>
              <a:t>: </a:t>
            </a:r>
            <a:r>
              <a:rPr lang="fr-CH" sz="1300" kern="0" dirty="0">
                <a:latin typeface="Arial" panose="020B0604020202020204" pitchFamily="34" charset="0"/>
                <a:cs typeface="Arial" panose="020B0604020202020204" pitchFamily="34" charset="0"/>
              </a:rPr>
              <a:t>À ce stade, les projets seront examinés et une décision d' 'Approuver'/'Rejeter'/'Renvoyer pour Édition' sera prise par les responsables de cluster</a:t>
            </a:r>
            <a:r>
              <a:rPr lang="en-US" sz="1300" kern="0" dirty="0">
                <a:latin typeface="Arial" panose="020B0604020202020204" pitchFamily="34" charset="0"/>
                <a:cs typeface="Arial" panose="020B0604020202020204" pitchFamily="34" charset="0"/>
              </a:rPr>
              <a:t>. </a:t>
            </a:r>
            <a:r>
              <a:rPr lang="fr-CH" sz="1300" kern="0" dirty="0">
                <a:latin typeface="Arial" panose="020B0604020202020204" pitchFamily="34" charset="0"/>
                <a:cs typeface="Arial" panose="020B0604020202020204" pitchFamily="34" charset="0"/>
              </a:rPr>
              <a:t>Aucune action n'est nécessaire de la part des partenaires SAUF si le statut du projet est 'Renvoyé pour Édition'. Dans ce cas, les partenaires doivent réviser les commentaires du cluster et soumettre à nouveau le projet."</a:t>
            </a:r>
            <a:endParaRPr lang="en-US" sz="1300" kern="0" dirty="0">
              <a:latin typeface="Arial" panose="020B060402020202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4025525047"/>
      </p:ext>
    </p:extLst>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2B92BB2-8E7D-E3E4-02D1-9D4717D998A2}"/>
              </a:ext>
            </a:extLst>
          </p:cNvPr>
          <p:cNvPicPr>
            <a:picLocks noChangeAspect="1"/>
          </p:cNvPicPr>
          <p:nvPr/>
        </p:nvPicPr>
        <p:blipFill>
          <a:blip r:embed="rId2"/>
          <a:stretch>
            <a:fillRect/>
          </a:stretch>
        </p:blipFill>
        <p:spPr>
          <a:xfrm>
            <a:off x="136513" y="2399281"/>
            <a:ext cx="8726118" cy="3667637"/>
          </a:xfrm>
          <a:prstGeom prst="rect">
            <a:avLst/>
          </a:prstGeom>
        </p:spPr>
      </p:pic>
      <p:sp>
        <p:nvSpPr>
          <p:cNvPr id="2" name="Title 1">
            <a:extLst>
              <a:ext uri="{FF2B5EF4-FFF2-40B4-BE49-F238E27FC236}">
                <a16:creationId xmlns:a16="http://schemas.microsoft.com/office/drawing/2014/main" id="{51A9A2D7-A6BE-2C75-E999-B9D0643BCD91}"/>
              </a:ext>
            </a:extLst>
          </p:cNvPr>
          <p:cNvSpPr>
            <a:spLocks noGrp="1"/>
          </p:cNvSpPr>
          <p:nvPr>
            <p:ph type="title"/>
          </p:nvPr>
        </p:nvSpPr>
        <p:spPr>
          <a:xfrm>
            <a:off x="3856" y="795564"/>
            <a:ext cx="8231187" cy="400110"/>
          </a:xfrm>
        </p:spPr>
        <p:txBody>
          <a:bodyPr/>
          <a:lstStyle/>
          <a:p>
            <a:r>
              <a:rPr lang="fr-CH" sz="2000" b="1" dirty="0">
                <a:effectLst/>
                <a:latin typeface="+mn-lt"/>
                <a:ea typeface="Yu Gothic Light"/>
                <a:cs typeface="Times New Roman"/>
              </a:rPr>
              <a:t>Afficher le journal de flux de travail du projet</a:t>
            </a:r>
            <a:endParaRPr lang="en-US" sz="2000" dirty="0">
              <a:latin typeface="+mn-lt"/>
              <a:ea typeface="Yu Gothic Light"/>
              <a:cs typeface="Times New Roman"/>
            </a:endParaRPr>
          </a:p>
        </p:txBody>
      </p:sp>
      <p:sp>
        <p:nvSpPr>
          <p:cNvPr id="3" name="Text Placeholder 2">
            <a:extLst>
              <a:ext uri="{FF2B5EF4-FFF2-40B4-BE49-F238E27FC236}">
                <a16:creationId xmlns:a16="http://schemas.microsoft.com/office/drawing/2014/main" id="{46CAA5CF-1F8E-6AF5-3D4F-65911AF3B777}"/>
              </a:ext>
            </a:extLst>
          </p:cNvPr>
          <p:cNvSpPr>
            <a:spLocks noGrp="1"/>
          </p:cNvSpPr>
          <p:nvPr>
            <p:ph type="body" sz="quarter" idx="13"/>
          </p:nvPr>
        </p:nvSpPr>
        <p:spPr>
          <a:xfrm>
            <a:off x="7341" y="1379854"/>
            <a:ext cx="8254209" cy="1102674"/>
          </a:xfrm>
        </p:spPr>
        <p:txBody>
          <a:bodyPr/>
          <a:lstStyle/>
          <a:p>
            <a:pPr marL="0" indent="0">
              <a:buNone/>
            </a:pPr>
            <a:r>
              <a:rPr lang="fr-CH" sz="1400" dirty="0">
                <a:latin typeface="Arial" panose="020B0604020202020204" pitchFamily="34" charset="0"/>
                <a:cs typeface="Arial" panose="020B0604020202020204" pitchFamily="34" charset="0"/>
              </a:rPr>
              <a:t>Le journal permet aux responsables de plan, aux clusters et aux partenaires de savoir quelles étapes ont été franchies dans le projet. Cela peut être fait depuis la fenêtre du projet en question en cliquant sur les trois points flottants - [Afficher le journal de flux de travail]. Cela ouvrira une fenêtre contextuelle avec une liste des modifications apportées aux statuts du projet</a:t>
            </a:r>
            <a:endParaRPr lang="en-US" sz="14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4E37B29D-12EC-0F4A-9093-A78F3605AFE4}"/>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24</a:t>
            </a:fld>
            <a:endParaRPr lang="en-GB" b="1">
              <a:solidFill>
                <a:srgbClr val="000000">
                  <a:lumMod val="65000"/>
                  <a:lumOff val="35000"/>
                </a:srgbClr>
              </a:solidFill>
            </a:endParaRPr>
          </a:p>
        </p:txBody>
      </p:sp>
      <p:cxnSp>
        <p:nvCxnSpPr>
          <p:cNvPr id="8" name="Straight Connector 7">
            <a:extLst>
              <a:ext uri="{FF2B5EF4-FFF2-40B4-BE49-F238E27FC236}">
                <a16:creationId xmlns:a16="http://schemas.microsoft.com/office/drawing/2014/main" id="{5C928699-4AE3-1DC8-4DA1-57262F03CE98}"/>
              </a:ext>
            </a:extLst>
          </p:cNvPr>
          <p:cNvCxnSpPr>
            <a:cxnSpLocks/>
          </p:cNvCxnSpPr>
          <p:nvPr/>
        </p:nvCxnSpPr>
        <p:spPr bwMode="auto">
          <a:xfrm>
            <a:off x="2869" y="1229266"/>
            <a:ext cx="3769031"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9" name="Rectangle 8">
            <a:extLst>
              <a:ext uri="{FF2B5EF4-FFF2-40B4-BE49-F238E27FC236}">
                <a16:creationId xmlns:a16="http://schemas.microsoft.com/office/drawing/2014/main" id="{548F4985-B094-A71D-C956-6C5361D653A4}"/>
              </a:ext>
            </a:extLst>
          </p:cNvPr>
          <p:cNvSpPr/>
          <p:nvPr/>
        </p:nvSpPr>
        <p:spPr bwMode="auto">
          <a:xfrm>
            <a:off x="5374631" y="3738245"/>
            <a:ext cx="2674876" cy="215538"/>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pic>
        <p:nvPicPr>
          <p:cNvPr id="6" name="Picture 5">
            <a:extLst>
              <a:ext uri="{FF2B5EF4-FFF2-40B4-BE49-F238E27FC236}">
                <a16:creationId xmlns:a16="http://schemas.microsoft.com/office/drawing/2014/main" id="{6F72632F-F981-16CC-96A1-0E6871A017AF}"/>
              </a:ext>
            </a:extLst>
          </p:cNvPr>
          <p:cNvPicPr>
            <a:picLocks noChangeAspect="1"/>
          </p:cNvPicPr>
          <p:nvPr/>
        </p:nvPicPr>
        <p:blipFill rotWithShape="1">
          <a:blip r:embed="rId3"/>
          <a:srcRect b="6799"/>
          <a:stretch/>
        </p:blipFill>
        <p:spPr>
          <a:xfrm>
            <a:off x="4202405" y="4414665"/>
            <a:ext cx="4805082" cy="20643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47793619"/>
      </p:ext>
    </p:extLst>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A89E8E-63BD-AAF3-4869-EAFF65936C0D}"/>
              </a:ext>
            </a:extLst>
          </p:cNvPr>
          <p:cNvPicPr>
            <a:picLocks noChangeAspect="1"/>
          </p:cNvPicPr>
          <p:nvPr/>
        </p:nvPicPr>
        <p:blipFill>
          <a:blip r:embed="rId2"/>
          <a:stretch>
            <a:fillRect/>
          </a:stretch>
        </p:blipFill>
        <p:spPr>
          <a:xfrm>
            <a:off x="280930" y="2566152"/>
            <a:ext cx="6065549" cy="2414568"/>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48A6504E-8077-0CC2-5040-F602C2C21ED4}"/>
              </a:ext>
            </a:extLst>
          </p:cNvPr>
          <p:cNvSpPr>
            <a:spLocks noGrp="1"/>
          </p:cNvSpPr>
          <p:nvPr>
            <p:ph type="title"/>
          </p:nvPr>
        </p:nvSpPr>
        <p:spPr>
          <a:xfrm>
            <a:off x="2715" y="788477"/>
            <a:ext cx="8231187" cy="400110"/>
          </a:xfrm>
        </p:spPr>
        <p:txBody>
          <a:bodyPr/>
          <a:lstStyle/>
          <a:p>
            <a:pPr lvl="0">
              <a:lnSpc>
                <a:spcPct val="107000"/>
              </a:lnSpc>
            </a:pPr>
            <a:r>
              <a:rPr lang="fr-CH" sz="2000" dirty="0">
                <a:effectLst/>
                <a:latin typeface="Arial"/>
                <a:ea typeface="Calibri" panose="020F0502020204030204" pitchFamily="34" charset="0"/>
                <a:cs typeface="Arial"/>
              </a:rPr>
              <a:t>Ajouter de nouveaux éditeurs/propriétaires de projet</a:t>
            </a:r>
            <a:endParaRPr lang="en-US" sz="2000" dirty="0">
              <a:effectLst/>
              <a:latin typeface="Arial"/>
              <a:ea typeface="Calibri" panose="020F0502020204030204" pitchFamily="34" charset="0"/>
              <a:cs typeface="Arial"/>
            </a:endParaRPr>
          </a:p>
        </p:txBody>
      </p:sp>
      <p:sp>
        <p:nvSpPr>
          <p:cNvPr id="3" name="Text Placeholder 2">
            <a:extLst>
              <a:ext uri="{FF2B5EF4-FFF2-40B4-BE49-F238E27FC236}">
                <a16:creationId xmlns:a16="http://schemas.microsoft.com/office/drawing/2014/main" id="{1205FCAC-581F-DAE8-FFE3-C611727AD766}"/>
              </a:ext>
            </a:extLst>
          </p:cNvPr>
          <p:cNvSpPr>
            <a:spLocks noGrp="1"/>
          </p:cNvSpPr>
          <p:nvPr>
            <p:ph type="body" sz="quarter" idx="13"/>
          </p:nvPr>
        </p:nvSpPr>
        <p:spPr>
          <a:xfrm>
            <a:off x="0" y="1296695"/>
            <a:ext cx="8254209" cy="1178079"/>
          </a:xfrm>
        </p:spPr>
        <p:txBody>
          <a:bodyPr/>
          <a:lstStyle/>
          <a:p>
            <a:pPr>
              <a:buClr>
                <a:srgbClr val="000000"/>
              </a:buClr>
              <a:buFont typeface="Arial"/>
              <a:buChar char="•"/>
            </a:pPr>
            <a:r>
              <a:rPr lang="fr-CH" sz="1400" dirty="0">
                <a:latin typeface="Arial"/>
                <a:ea typeface="Yu Mincho"/>
                <a:cs typeface="Arial"/>
              </a:rPr>
              <a:t>Il est possible d'ajouter un ou plusieurs propriétaires de projet pour permettre à plusieurs éditeurs de modifier les projets</a:t>
            </a:r>
            <a:r>
              <a:rPr lang="en-US" sz="1400" dirty="0">
                <a:latin typeface="Arial"/>
                <a:ea typeface="Yu Mincho"/>
                <a:cs typeface="Arial"/>
              </a:rPr>
              <a:t>. Cl</a:t>
            </a:r>
            <a:r>
              <a:rPr lang="fr-CH" sz="1400" dirty="0" err="1">
                <a:latin typeface="Arial"/>
                <a:ea typeface="Yu Mincho"/>
                <a:cs typeface="Arial"/>
              </a:rPr>
              <a:t>iquez</a:t>
            </a:r>
            <a:r>
              <a:rPr lang="fr-CH" sz="1400" dirty="0">
                <a:latin typeface="Arial"/>
                <a:ea typeface="Yu Mincho"/>
                <a:cs typeface="Arial"/>
              </a:rPr>
              <a:t> sur l'option 'Ajouter un nouveau propriétaire' dans le menu, puis saisissez l'adresse e-mail du propriétaire attaché à son </a:t>
            </a:r>
            <a:r>
              <a:rPr lang="fr-CH" sz="1400" dirty="0" err="1">
                <a:latin typeface="Arial"/>
                <a:ea typeface="Yu Mincho"/>
                <a:cs typeface="Arial"/>
              </a:rPr>
              <a:t>Humanitarian</a:t>
            </a:r>
            <a:r>
              <a:rPr lang="fr-CH" sz="1400" dirty="0">
                <a:latin typeface="Arial"/>
                <a:ea typeface="Yu Mincho"/>
                <a:cs typeface="Arial"/>
              </a:rPr>
              <a:t> ID</a:t>
            </a:r>
            <a:r>
              <a:rPr lang="en-US" sz="1400" dirty="0">
                <a:latin typeface="Arial"/>
                <a:ea typeface="Yu Mincho"/>
                <a:cs typeface="Arial"/>
              </a:rPr>
              <a:t>. </a:t>
            </a:r>
          </a:p>
          <a:p>
            <a:pPr marL="0" indent="0">
              <a:buClr>
                <a:srgbClr val="000000"/>
              </a:buClr>
              <a:buNone/>
            </a:pPr>
            <a:r>
              <a:rPr lang="fr-CH" sz="1400" dirty="0">
                <a:latin typeface="Arial"/>
                <a:ea typeface="Yu Mincho"/>
                <a:cs typeface="Arial"/>
              </a:rPr>
              <a:t>Dans le même menu, tous les propriétaires de projets sont répertoriés sous </a:t>
            </a:r>
            <a:r>
              <a:rPr lang="fr-CH" sz="1400" b="1" dirty="0">
                <a:latin typeface="Arial"/>
                <a:ea typeface="Yu Mincho"/>
                <a:cs typeface="Arial"/>
              </a:rPr>
              <a:t>'Propriétaires actuels'</a:t>
            </a:r>
            <a:endParaRPr lang="en-US" b="1" dirty="0"/>
          </a:p>
        </p:txBody>
      </p:sp>
      <p:sp>
        <p:nvSpPr>
          <p:cNvPr id="5" name="Slide Number Placeholder 4">
            <a:extLst>
              <a:ext uri="{FF2B5EF4-FFF2-40B4-BE49-F238E27FC236}">
                <a16:creationId xmlns:a16="http://schemas.microsoft.com/office/drawing/2014/main" id="{CC5946D1-B02B-5E9F-9E99-4CA63B05DC53}"/>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25</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E1D4A34E-8B7E-0B9C-6053-81881ACF9904}"/>
              </a:ext>
            </a:extLst>
          </p:cNvPr>
          <p:cNvCxnSpPr>
            <a:cxnSpLocks/>
          </p:cNvCxnSpPr>
          <p:nvPr/>
        </p:nvCxnSpPr>
        <p:spPr bwMode="auto">
          <a:xfrm>
            <a:off x="17758" y="1201577"/>
            <a:ext cx="5172804" cy="374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9" name="Oval 8">
            <a:extLst>
              <a:ext uri="{FF2B5EF4-FFF2-40B4-BE49-F238E27FC236}">
                <a16:creationId xmlns:a16="http://schemas.microsoft.com/office/drawing/2014/main" id="{FC14CF6F-233C-4D11-A4A3-21B1A0DC6DB8}"/>
              </a:ext>
            </a:extLst>
          </p:cNvPr>
          <p:cNvSpPr/>
          <p:nvPr/>
        </p:nvSpPr>
        <p:spPr bwMode="auto">
          <a:xfrm>
            <a:off x="3724095" y="3567716"/>
            <a:ext cx="2269791" cy="31476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20" name="Arrow: Up 19">
            <a:extLst>
              <a:ext uri="{FF2B5EF4-FFF2-40B4-BE49-F238E27FC236}">
                <a16:creationId xmlns:a16="http://schemas.microsoft.com/office/drawing/2014/main" id="{99556580-4C7B-9CEC-1257-5398066F77DE}"/>
              </a:ext>
            </a:extLst>
          </p:cNvPr>
          <p:cNvSpPr/>
          <p:nvPr/>
        </p:nvSpPr>
        <p:spPr bwMode="auto">
          <a:xfrm rot="5400000">
            <a:off x="3431221" y="5583787"/>
            <a:ext cx="235753" cy="36082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17" name="Arrow: Up 16">
            <a:extLst>
              <a:ext uri="{FF2B5EF4-FFF2-40B4-BE49-F238E27FC236}">
                <a16:creationId xmlns:a16="http://schemas.microsoft.com/office/drawing/2014/main" id="{1556BFC9-CF98-F304-00A1-7ADEBD6ADFC4}"/>
              </a:ext>
            </a:extLst>
          </p:cNvPr>
          <p:cNvSpPr/>
          <p:nvPr/>
        </p:nvSpPr>
        <p:spPr bwMode="auto">
          <a:xfrm rot="10800000">
            <a:off x="4736223" y="3069625"/>
            <a:ext cx="226536" cy="375806"/>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pic>
        <p:nvPicPr>
          <p:cNvPr id="12" name="Picture 11">
            <a:extLst>
              <a:ext uri="{FF2B5EF4-FFF2-40B4-BE49-F238E27FC236}">
                <a16:creationId xmlns:a16="http://schemas.microsoft.com/office/drawing/2014/main" id="{9B1C7756-823E-2E24-FBFA-1FF6BB62A18F}"/>
              </a:ext>
            </a:extLst>
          </p:cNvPr>
          <p:cNvPicPr>
            <a:picLocks noChangeAspect="1"/>
          </p:cNvPicPr>
          <p:nvPr/>
        </p:nvPicPr>
        <p:blipFill>
          <a:blip r:embed="rId3"/>
          <a:stretch>
            <a:fillRect/>
          </a:stretch>
        </p:blipFill>
        <p:spPr>
          <a:xfrm>
            <a:off x="3808457" y="4310210"/>
            <a:ext cx="4692747" cy="195679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18424894"/>
      </p:ext>
    </p:extLst>
  </p:cSld>
  <p:clrMapOvr>
    <a:masterClrMapping/>
  </p:clrMapOvr>
  <p:transition>
    <p:randomBa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1F5CFA-458F-28BD-7E6B-75818E1E5B25}"/>
              </a:ext>
            </a:extLst>
          </p:cNvPr>
          <p:cNvPicPr>
            <a:picLocks noChangeAspect="1"/>
          </p:cNvPicPr>
          <p:nvPr/>
        </p:nvPicPr>
        <p:blipFill>
          <a:blip r:embed="rId2"/>
          <a:stretch>
            <a:fillRect/>
          </a:stretch>
        </p:blipFill>
        <p:spPr>
          <a:xfrm>
            <a:off x="285750" y="2248509"/>
            <a:ext cx="8448675" cy="3512645"/>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48A6504E-8077-0CC2-5040-F602C2C21ED4}"/>
              </a:ext>
            </a:extLst>
          </p:cNvPr>
          <p:cNvSpPr>
            <a:spLocks noGrp="1"/>
          </p:cNvSpPr>
          <p:nvPr>
            <p:ph type="title"/>
          </p:nvPr>
        </p:nvSpPr>
        <p:spPr>
          <a:xfrm>
            <a:off x="2715" y="788477"/>
            <a:ext cx="8231187" cy="400110"/>
          </a:xfrm>
        </p:spPr>
        <p:txBody>
          <a:bodyPr/>
          <a:lstStyle/>
          <a:p>
            <a:r>
              <a:rPr lang="en-US" sz="2000" b="1" dirty="0" err="1">
                <a:effectLst/>
                <a:latin typeface="+mn-lt"/>
                <a:ea typeface="Yu Gothic Light"/>
                <a:cs typeface="Times New Roman"/>
              </a:rPr>
              <a:t>Supprimer</a:t>
            </a:r>
            <a:r>
              <a:rPr lang="en-US" sz="2000" b="1" dirty="0">
                <a:effectLst/>
                <a:latin typeface="+mn-lt"/>
                <a:ea typeface="Yu Gothic Light"/>
                <a:cs typeface="Times New Roman"/>
              </a:rPr>
              <a:t> des </a:t>
            </a:r>
            <a:r>
              <a:rPr lang="en-US" sz="2000" b="1" dirty="0" err="1">
                <a:effectLst/>
                <a:latin typeface="+mn-lt"/>
                <a:ea typeface="Yu Gothic Light"/>
                <a:cs typeface="Times New Roman"/>
              </a:rPr>
              <a:t>Projets</a:t>
            </a:r>
            <a:endParaRPr lang="en-US" sz="2000" dirty="0">
              <a:latin typeface="+mn-lt"/>
              <a:ea typeface="Yu Gothic Light"/>
              <a:cs typeface="Times New Roman"/>
            </a:endParaRPr>
          </a:p>
        </p:txBody>
      </p:sp>
      <p:sp>
        <p:nvSpPr>
          <p:cNvPr id="3" name="Text Placeholder 2">
            <a:extLst>
              <a:ext uri="{FF2B5EF4-FFF2-40B4-BE49-F238E27FC236}">
                <a16:creationId xmlns:a16="http://schemas.microsoft.com/office/drawing/2014/main" id="{1205FCAC-581F-DAE8-FFE3-C611727AD766}"/>
              </a:ext>
            </a:extLst>
          </p:cNvPr>
          <p:cNvSpPr>
            <a:spLocks noGrp="1"/>
          </p:cNvSpPr>
          <p:nvPr>
            <p:ph type="body" sz="quarter" idx="13"/>
          </p:nvPr>
        </p:nvSpPr>
        <p:spPr>
          <a:xfrm>
            <a:off x="0" y="1425743"/>
            <a:ext cx="8254209" cy="585610"/>
          </a:xfrm>
        </p:spPr>
        <p:txBody>
          <a:bodyPr/>
          <a:lstStyle/>
          <a:p>
            <a:r>
              <a:rPr lang="fr-CH" sz="1400" dirty="0">
                <a:latin typeface="Arial"/>
                <a:ea typeface="Yu Mincho"/>
                <a:cs typeface="Arial"/>
              </a:rPr>
              <a:t>Les responsables de plan et les propriétaires de projet ont également la possibilité de supprimer un projet. Cependant, cela ne peut être fait QUE si le statut du projet est ‘</a:t>
            </a:r>
            <a:r>
              <a:rPr lang="fr-CH" sz="1400" b="1" dirty="0">
                <a:latin typeface="Arial"/>
                <a:ea typeface="Yu Mincho"/>
                <a:cs typeface="Arial"/>
              </a:rPr>
              <a:t>Not </a:t>
            </a:r>
            <a:r>
              <a:rPr lang="fr-CH" sz="1400" b="1" dirty="0" err="1">
                <a:latin typeface="Arial"/>
                <a:ea typeface="Yu Mincho"/>
                <a:cs typeface="Arial"/>
              </a:rPr>
              <a:t>Submitted</a:t>
            </a:r>
            <a:r>
              <a:rPr lang="fr-CH" sz="1400" dirty="0">
                <a:latin typeface="Arial"/>
                <a:ea typeface="Yu Mincho"/>
                <a:cs typeface="Arial"/>
              </a:rPr>
              <a:t>’.</a:t>
            </a:r>
            <a:endParaRPr lang="en-US" sz="1400" dirty="0">
              <a:latin typeface="Arial"/>
              <a:ea typeface="Yu Mincho"/>
              <a:cs typeface="Arial"/>
            </a:endParaRPr>
          </a:p>
        </p:txBody>
      </p:sp>
      <p:sp>
        <p:nvSpPr>
          <p:cNvPr id="5" name="Slide Number Placeholder 4">
            <a:extLst>
              <a:ext uri="{FF2B5EF4-FFF2-40B4-BE49-F238E27FC236}">
                <a16:creationId xmlns:a16="http://schemas.microsoft.com/office/drawing/2014/main" id="{CC5946D1-B02B-5E9F-9E99-4CA63B05DC53}"/>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26</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E1D4A34E-8B7E-0B9C-6053-81881ACF9904}"/>
              </a:ext>
            </a:extLst>
          </p:cNvPr>
          <p:cNvCxnSpPr>
            <a:cxnSpLocks/>
          </p:cNvCxnSpPr>
          <p:nvPr/>
        </p:nvCxnSpPr>
        <p:spPr bwMode="auto">
          <a:xfrm>
            <a:off x="0" y="1215789"/>
            <a:ext cx="2043953"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11" name="Oval 10">
            <a:extLst>
              <a:ext uri="{FF2B5EF4-FFF2-40B4-BE49-F238E27FC236}">
                <a16:creationId xmlns:a16="http://schemas.microsoft.com/office/drawing/2014/main" id="{6D627363-8ED8-6819-745A-DF2700BDAE81}"/>
              </a:ext>
            </a:extLst>
          </p:cNvPr>
          <p:cNvSpPr/>
          <p:nvPr/>
        </p:nvSpPr>
        <p:spPr bwMode="auto">
          <a:xfrm>
            <a:off x="7081787" y="2391557"/>
            <a:ext cx="974825" cy="31476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36895235"/>
      </p:ext>
    </p:extLst>
  </p:cSld>
  <p:clrMapOvr>
    <a:masterClrMapping/>
  </p:clrMapOvr>
  <p:transition>
    <p:randomBa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2F8A0B-09F0-F39E-9F08-6B7BE2D4162A}"/>
              </a:ext>
            </a:extLst>
          </p:cNvPr>
          <p:cNvPicPr>
            <a:picLocks noChangeAspect="1"/>
          </p:cNvPicPr>
          <p:nvPr/>
        </p:nvPicPr>
        <p:blipFill rotWithShape="1">
          <a:blip r:embed="rId2"/>
          <a:srcRect l="2931" t="915" r="2393" b="522"/>
          <a:stretch/>
        </p:blipFill>
        <p:spPr>
          <a:xfrm>
            <a:off x="4034038" y="2226989"/>
            <a:ext cx="5013810" cy="4300811"/>
          </a:xfrm>
          <a:prstGeom prst="rect">
            <a:avLst/>
          </a:prstGeom>
        </p:spPr>
      </p:pic>
      <p:pic>
        <p:nvPicPr>
          <p:cNvPr id="13" name="Picture 12">
            <a:extLst>
              <a:ext uri="{FF2B5EF4-FFF2-40B4-BE49-F238E27FC236}">
                <a16:creationId xmlns:a16="http://schemas.microsoft.com/office/drawing/2014/main" id="{1976AF17-8219-6703-29E6-66F3EF057410}"/>
              </a:ext>
            </a:extLst>
          </p:cNvPr>
          <p:cNvPicPr>
            <a:picLocks noChangeAspect="1"/>
          </p:cNvPicPr>
          <p:nvPr/>
        </p:nvPicPr>
        <p:blipFill rotWithShape="1">
          <a:blip r:embed="rId3"/>
          <a:srcRect l="2119" r="4705"/>
          <a:stretch/>
        </p:blipFill>
        <p:spPr>
          <a:xfrm>
            <a:off x="96152" y="2286451"/>
            <a:ext cx="4798757" cy="1424066"/>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48A6504E-8077-0CC2-5040-F602C2C21ED4}"/>
              </a:ext>
            </a:extLst>
          </p:cNvPr>
          <p:cNvSpPr>
            <a:spLocks noGrp="1"/>
          </p:cNvSpPr>
          <p:nvPr>
            <p:ph type="title"/>
          </p:nvPr>
        </p:nvSpPr>
        <p:spPr>
          <a:xfrm>
            <a:off x="2715" y="788477"/>
            <a:ext cx="8231187" cy="400110"/>
          </a:xfrm>
        </p:spPr>
        <p:txBody>
          <a:bodyPr/>
          <a:lstStyle/>
          <a:p>
            <a:r>
              <a:rPr lang="fr-FR" sz="2000" b="1" dirty="0">
                <a:effectLst/>
                <a:latin typeface="+mn-lt"/>
                <a:ea typeface="Yu Gothic Light"/>
                <a:cs typeface="Times New Roman"/>
              </a:rPr>
              <a:t>Vérification des Projets: </a:t>
            </a:r>
            <a:r>
              <a:rPr lang="fr-FR" sz="2000" b="0" dirty="0">
                <a:latin typeface="+mn-lt"/>
                <a:ea typeface="Yu Gothic Light"/>
                <a:cs typeface="Times New Roman"/>
              </a:rPr>
              <a:t>N</a:t>
            </a:r>
            <a:r>
              <a:rPr lang="fr-FR" sz="2000" b="0" dirty="0">
                <a:effectLst/>
                <a:latin typeface="+mn-lt"/>
                <a:ea typeface="Yu Gothic Light"/>
                <a:cs typeface="Times New Roman"/>
              </a:rPr>
              <a:t>avigation</a:t>
            </a:r>
            <a:endParaRPr lang="fr-FR" sz="2000" b="0" dirty="0">
              <a:latin typeface="+mn-lt"/>
              <a:ea typeface="Yu Gothic Light"/>
              <a:cs typeface="Times New Roman"/>
            </a:endParaRPr>
          </a:p>
        </p:txBody>
      </p:sp>
      <p:sp>
        <p:nvSpPr>
          <p:cNvPr id="3" name="Text Placeholder 2">
            <a:extLst>
              <a:ext uri="{FF2B5EF4-FFF2-40B4-BE49-F238E27FC236}">
                <a16:creationId xmlns:a16="http://schemas.microsoft.com/office/drawing/2014/main" id="{1205FCAC-581F-DAE8-FFE3-C611727AD766}"/>
              </a:ext>
            </a:extLst>
          </p:cNvPr>
          <p:cNvSpPr>
            <a:spLocks noGrp="1"/>
          </p:cNvSpPr>
          <p:nvPr>
            <p:ph type="body" sz="quarter" idx="13"/>
          </p:nvPr>
        </p:nvSpPr>
        <p:spPr>
          <a:xfrm>
            <a:off x="0" y="1296695"/>
            <a:ext cx="8899450" cy="844142"/>
          </a:xfrm>
        </p:spPr>
        <p:txBody>
          <a:bodyPr/>
          <a:lstStyle/>
          <a:p>
            <a:pPr>
              <a:buFont typeface="Arial"/>
              <a:buChar char="•"/>
            </a:pPr>
            <a:r>
              <a:rPr lang="fr-CH" sz="1400" dirty="0">
                <a:latin typeface="Arial"/>
                <a:ea typeface="Yu Mincho"/>
                <a:cs typeface="Arial"/>
              </a:rPr>
              <a:t>Une fois qu'un projet est soumis par les organisations/partenaires, les clusters doivent changer son statut en 'Under </a:t>
            </a:r>
            <a:r>
              <a:rPr lang="fr-CH" sz="1400" dirty="0" err="1">
                <a:latin typeface="Arial"/>
                <a:ea typeface="Yu Mincho"/>
                <a:cs typeface="Arial"/>
              </a:rPr>
              <a:t>Review</a:t>
            </a:r>
            <a:r>
              <a:rPr lang="fr-CH" sz="1400" dirty="0">
                <a:latin typeface="Arial"/>
                <a:ea typeface="Yu Mincho"/>
                <a:cs typeface="Arial"/>
              </a:rPr>
              <a:t>' en cliquant sur le bouton ‘</a:t>
            </a:r>
            <a:r>
              <a:rPr lang="fr-CH" sz="1400" dirty="0" err="1">
                <a:latin typeface="Arial"/>
                <a:ea typeface="Yu Mincho"/>
                <a:cs typeface="Arial"/>
              </a:rPr>
              <a:t>Add</a:t>
            </a:r>
            <a:r>
              <a:rPr lang="fr-CH" sz="1400" dirty="0">
                <a:latin typeface="Arial"/>
                <a:ea typeface="Yu Mincho"/>
                <a:cs typeface="Arial"/>
              </a:rPr>
              <a:t> to </a:t>
            </a:r>
            <a:r>
              <a:rPr lang="fr-CH" sz="1400" dirty="0" err="1">
                <a:latin typeface="Arial"/>
                <a:ea typeface="Yu Mincho"/>
                <a:cs typeface="Arial"/>
              </a:rPr>
              <a:t>review</a:t>
            </a:r>
            <a:r>
              <a:rPr lang="fr-CH" sz="1400" dirty="0">
                <a:latin typeface="Arial"/>
                <a:ea typeface="Yu Mincho"/>
                <a:cs typeface="Arial"/>
              </a:rPr>
              <a:t>'. Lorsqu'il est 'Under </a:t>
            </a:r>
            <a:r>
              <a:rPr lang="fr-CH" sz="1400" dirty="0" err="1">
                <a:latin typeface="Arial"/>
                <a:ea typeface="Yu Mincho"/>
                <a:cs typeface="Arial"/>
              </a:rPr>
              <a:t>Review</a:t>
            </a:r>
            <a:r>
              <a:rPr lang="fr-CH" sz="1400" dirty="0">
                <a:latin typeface="Arial"/>
                <a:ea typeface="Yu Mincho"/>
                <a:cs typeface="Arial"/>
              </a:rPr>
              <a:t>', les clusters peuvent utiliser les pages à gauche pour naviguer à travers les détails du projet.</a:t>
            </a:r>
            <a:endParaRPr lang="en-US" dirty="0"/>
          </a:p>
        </p:txBody>
      </p:sp>
      <p:sp>
        <p:nvSpPr>
          <p:cNvPr id="5" name="Slide Number Placeholder 4">
            <a:extLst>
              <a:ext uri="{FF2B5EF4-FFF2-40B4-BE49-F238E27FC236}">
                <a16:creationId xmlns:a16="http://schemas.microsoft.com/office/drawing/2014/main" id="{CC5946D1-B02B-5E9F-9E99-4CA63B05DC53}"/>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27</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E1D4A34E-8B7E-0B9C-6053-81881ACF9904}"/>
              </a:ext>
            </a:extLst>
          </p:cNvPr>
          <p:cNvCxnSpPr>
            <a:cxnSpLocks/>
          </p:cNvCxnSpPr>
          <p:nvPr/>
        </p:nvCxnSpPr>
        <p:spPr bwMode="auto">
          <a:xfrm>
            <a:off x="68405" y="1210542"/>
            <a:ext cx="3759524"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grpSp>
        <p:nvGrpSpPr>
          <p:cNvPr id="8" name="Group 7">
            <a:extLst>
              <a:ext uri="{FF2B5EF4-FFF2-40B4-BE49-F238E27FC236}">
                <a16:creationId xmlns:a16="http://schemas.microsoft.com/office/drawing/2014/main" id="{8412DB00-308E-BFB1-BB0B-972EBED6917F}"/>
              </a:ext>
            </a:extLst>
          </p:cNvPr>
          <p:cNvGrpSpPr/>
          <p:nvPr/>
        </p:nvGrpSpPr>
        <p:grpSpPr>
          <a:xfrm>
            <a:off x="3111382" y="2286451"/>
            <a:ext cx="5623043" cy="3896342"/>
            <a:chOff x="3214299" y="2445043"/>
            <a:chExt cx="5623043" cy="3896342"/>
          </a:xfrm>
        </p:grpSpPr>
        <p:sp>
          <p:nvSpPr>
            <p:cNvPr id="9" name="Oval 8">
              <a:extLst>
                <a:ext uri="{FF2B5EF4-FFF2-40B4-BE49-F238E27FC236}">
                  <a16:creationId xmlns:a16="http://schemas.microsoft.com/office/drawing/2014/main" id="{FC14CF6F-233C-4D11-A4A3-21B1A0DC6DB8}"/>
                </a:ext>
              </a:extLst>
            </p:cNvPr>
            <p:cNvSpPr/>
            <p:nvPr/>
          </p:nvSpPr>
          <p:spPr bwMode="auto">
            <a:xfrm>
              <a:off x="3214299" y="2783004"/>
              <a:ext cx="974825" cy="31476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6" name="Oval 15">
              <a:extLst>
                <a:ext uri="{FF2B5EF4-FFF2-40B4-BE49-F238E27FC236}">
                  <a16:creationId xmlns:a16="http://schemas.microsoft.com/office/drawing/2014/main" id="{6DB57DCC-0C01-B451-0CE2-B62E132EED1F}"/>
                </a:ext>
              </a:extLst>
            </p:cNvPr>
            <p:cNvSpPr/>
            <p:nvPr/>
          </p:nvSpPr>
          <p:spPr bwMode="auto">
            <a:xfrm>
              <a:off x="6002503" y="2445043"/>
              <a:ext cx="486285" cy="480685"/>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7" name="Arrow: Up 16">
              <a:extLst>
                <a:ext uri="{FF2B5EF4-FFF2-40B4-BE49-F238E27FC236}">
                  <a16:creationId xmlns:a16="http://schemas.microsoft.com/office/drawing/2014/main" id="{1556BFC9-CF98-F304-00A1-7ADEBD6ADFC4}"/>
                </a:ext>
              </a:extLst>
            </p:cNvPr>
            <p:cNvSpPr/>
            <p:nvPr/>
          </p:nvSpPr>
          <p:spPr bwMode="auto">
            <a:xfrm>
              <a:off x="8610806" y="4350303"/>
              <a:ext cx="226536" cy="185683"/>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18" name="Arrow: Up 17">
              <a:extLst>
                <a:ext uri="{FF2B5EF4-FFF2-40B4-BE49-F238E27FC236}">
                  <a16:creationId xmlns:a16="http://schemas.microsoft.com/office/drawing/2014/main" id="{8AFF7076-59C5-DE8C-C97D-0F6C1CF079D4}"/>
                </a:ext>
              </a:extLst>
            </p:cNvPr>
            <p:cNvSpPr/>
            <p:nvPr/>
          </p:nvSpPr>
          <p:spPr bwMode="auto">
            <a:xfrm rot="5400000">
              <a:off x="5444908" y="6135274"/>
              <a:ext cx="226536" cy="185683"/>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19" name="Arrow: Up 18">
              <a:extLst>
                <a:ext uri="{FF2B5EF4-FFF2-40B4-BE49-F238E27FC236}">
                  <a16:creationId xmlns:a16="http://schemas.microsoft.com/office/drawing/2014/main" id="{30CF4997-0639-14DD-ACAC-81A14EA49A11}"/>
                </a:ext>
              </a:extLst>
            </p:cNvPr>
            <p:cNvSpPr/>
            <p:nvPr/>
          </p:nvSpPr>
          <p:spPr bwMode="auto">
            <a:xfrm rot="5400000">
              <a:off x="5352065" y="5041563"/>
              <a:ext cx="226536" cy="185683"/>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20" name="Arrow: Up 19">
              <a:extLst>
                <a:ext uri="{FF2B5EF4-FFF2-40B4-BE49-F238E27FC236}">
                  <a16:creationId xmlns:a16="http://schemas.microsoft.com/office/drawing/2014/main" id="{99556580-4C7B-9CEC-1257-5398066F77DE}"/>
                </a:ext>
              </a:extLst>
            </p:cNvPr>
            <p:cNvSpPr/>
            <p:nvPr/>
          </p:nvSpPr>
          <p:spPr bwMode="auto">
            <a:xfrm rot="5400000">
              <a:off x="7997819" y="6135275"/>
              <a:ext cx="226536" cy="185683"/>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4223229588"/>
      </p:ext>
    </p:extLst>
  </p:cSld>
  <p:clrMapOvr>
    <a:masterClrMapping/>
  </p:clrMapOvr>
  <p:transition>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B4544B7-D575-EF49-AE4B-D3CD93918E43}"/>
              </a:ext>
            </a:extLst>
          </p:cNvPr>
          <p:cNvPicPr>
            <a:picLocks noChangeAspect="1"/>
          </p:cNvPicPr>
          <p:nvPr/>
        </p:nvPicPr>
        <p:blipFill>
          <a:blip r:embed="rId2"/>
          <a:stretch>
            <a:fillRect/>
          </a:stretch>
        </p:blipFill>
        <p:spPr>
          <a:xfrm>
            <a:off x="859969" y="3019644"/>
            <a:ext cx="6777537" cy="3508156"/>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303F6372-3273-778D-C1D6-9ADB468E0E3A}"/>
              </a:ext>
            </a:extLst>
          </p:cNvPr>
          <p:cNvSpPr>
            <a:spLocks noGrp="1"/>
          </p:cNvSpPr>
          <p:nvPr>
            <p:ph type="title"/>
          </p:nvPr>
        </p:nvSpPr>
        <p:spPr>
          <a:xfrm>
            <a:off x="2715" y="797077"/>
            <a:ext cx="8231187" cy="400110"/>
          </a:xfrm>
        </p:spPr>
        <p:txBody>
          <a:bodyPr/>
          <a:lstStyle/>
          <a:p>
            <a:r>
              <a:rPr lang="fr-FR" sz="2000" b="1" dirty="0">
                <a:effectLst/>
                <a:latin typeface="+mn-lt"/>
                <a:ea typeface="Yu Gothic Light"/>
                <a:cs typeface="Times New Roman"/>
              </a:rPr>
              <a:t>Vérification des Projets : </a:t>
            </a:r>
            <a:r>
              <a:rPr lang="fr-CH" sz="2000" b="0" dirty="0">
                <a:latin typeface="+mn-lt"/>
                <a:ea typeface="Yu Gothic Light"/>
                <a:cs typeface="Times New Roman"/>
              </a:rPr>
              <a:t>Ajout/Prévisualisation de Commentaires </a:t>
            </a:r>
            <a:endParaRPr lang="fr-FR" sz="2000" b="0" dirty="0">
              <a:latin typeface="+mn-lt"/>
              <a:ea typeface="Yu Gothic Light"/>
              <a:cs typeface="Times New Roman"/>
            </a:endParaRPr>
          </a:p>
        </p:txBody>
      </p:sp>
      <p:sp>
        <p:nvSpPr>
          <p:cNvPr id="3" name="Text Placeholder 2">
            <a:extLst>
              <a:ext uri="{FF2B5EF4-FFF2-40B4-BE49-F238E27FC236}">
                <a16:creationId xmlns:a16="http://schemas.microsoft.com/office/drawing/2014/main" id="{4A6994F0-B667-92D5-632E-CBA8280CAC09}"/>
              </a:ext>
            </a:extLst>
          </p:cNvPr>
          <p:cNvSpPr>
            <a:spLocks noGrp="1"/>
          </p:cNvSpPr>
          <p:nvPr>
            <p:ph type="body" sz="quarter" idx="13"/>
          </p:nvPr>
        </p:nvSpPr>
        <p:spPr>
          <a:xfrm>
            <a:off x="-20307" y="1311069"/>
            <a:ext cx="8254209" cy="1695144"/>
          </a:xfrm>
        </p:spPr>
        <p:txBody>
          <a:bodyPr/>
          <a:lstStyle/>
          <a:p>
            <a:r>
              <a:rPr lang="fr-CH" sz="1400" dirty="0">
                <a:effectLst/>
                <a:latin typeface="Arial"/>
                <a:ea typeface="Yu Mincho"/>
                <a:cs typeface="Arial"/>
              </a:rPr>
              <a:t>Pendant le processus de vérification, les responsables de cluster peuvent mettre en évidence ou soulever certains points auprès des partenaires grâce à la fonctionnalité des commentaires, qui peut être ajoutée/consultée comme expliqué dans l'écran ci-dessous</a:t>
            </a:r>
            <a:r>
              <a:rPr lang="en-US" sz="1400" dirty="0">
                <a:effectLst/>
                <a:latin typeface="Arial"/>
                <a:ea typeface="Yu Mincho"/>
                <a:cs typeface="Arial"/>
              </a:rPr>
              <a:t>.</a:t>
            </a:r>
          </a:p>
          <a:p>
            <a:r>
              <a:rPr lang="fr-CH" sz="1400" dirty="0">
                <a:latin typeface="Arial"/>
                <a:ea typeface="Yu Mincho"/>
                <a:cs typeface="Arial"/>
              </a:rPr>
              <a:t>Dans le cas où des modifications majeures doivent être communiquées aux partenaires, les responsables de cluster devront changer le statut du projet en '</a:t>
            </a:r>
            <a:r>
              <a:rPr lang="fr-CH" sz="1400" dirty="0" err="1">
                <a:latin typeface="Arial"/>
                <a:ea typeface="Yu Mincho"/>
                <a:cs typeface="Arial"/>
              </a:rPr>
              <a:t>Returned</a:t>
            </a:r>
            <a:r>
              <a:rPr lang="fr-CH" sz="1400" dirty="0">
                <a:latin typeface="Arial"/>
                <a:ea typeface="Yu Mincho"/>
                <a:cs typeface="Arial"/>
              </a:rPr>
              <a:t> for Edit' pour que les partenaires puissent revoir et soumettre à nouveau le projet</a:t>
            </a:r>
            <a:endParaRPr lang="en-US" sz="1400" dirty="0">
              <a:latin typeface="Arial"/>
              <a:ea typeface="Yu Mincho"/>
              <a:cs typeface="Arial"/>
            </a:endParaRPr>
          </a:p>
        </p:txBody>
      </p:sp>
      <p:sp>
        <p:nvSpPr>
          <p:cNvPr id="5" name="Slide Number Placeholder 4">
            <a:extLst>
              <a:ext uri="{FF2B5EF4-FFF2-40B4-BE49-F238E27FC236}">
                <a16:creationId xmlns:a16="http://schemas.microsoft.com/office/drawing/2014/main" id="{C9915D2D-820C-07DF-53C9-004F013E46B1}"/>
              </a:ext>
            </a:extLst>
          </p:cNvPr>
          <p:cNvSpPr>
            <a:spLocks noGrp="1"/>
          </p:cNvSpPr>
          <p:nvPr>
            <p:ph type="sldNum" sz="quarter" idx="15"/>
          </p:nvPr>
        </p:nvSpPr>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dirty="0" smtClean="0">
                <a:solidFill>
                  <a:srgbClr val="000000">
                    <a:lumMod val="65000"/>
                    <a:lumOff val="35000"/>
                  </a:srgbClr>
                </a:solidFill>
              </a:rPr>
              <a:pPr fontAlgn="base">
                <a:spcBef>
                  <a:spcPct val="0"/>
                </a:spcBef>
                <a:spcAft>
                  <a:spcPct val="0"/>
                </a:spcAft>
                <a:defRPr/>
              </a:pPr>
              <a:t>28</a:t>
            </a:fld>
            <a:endParaRPr lang="en-GB" b="1" dirty="0">
              <a:solidFill>
                <a:srgbClr val="000000">
                  <a:lumMod val="65000"/>
                  <a:lumOff val="35000"/>
                </a:srgbClr>
              </a:solidFill>
            </a:endParaRPr>
          </a:p>
        </p:txBody>
      </p:sp>
      <p:cxnSp>
        <p:nvCxnSpPr>
          <p:cNvPr id="7" name="Straight Connector 6">
            <a:extLst>
              <a:ext uri="{FF2B5EF4-FFF2-40B4-BE49-F238E27FC236}">
                <a16:creationId xmlns:a16="http://schemas.microsoft.com/office/drawing/2014/main" id="{BED92595-4D6D-4E8B-675E-06239139D0CD}"/>
              </a:ext>
            </a:extLst>
          </p:cNvPr>
          <p:cNvCxnSpPr>
            <a:cxnSpLocks/>
          </p:cNvCxnSpPr>
          <p:nvPr/>
        </p:nvCxnSpPr>
        <p:spPr bwMode="auto">
          <a:xfrm flipV="1">
            <a:off x="0" y="1226712"/>
            <a:ext cx="6712051" cy="4558"/>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grpSp>
        <p:nvGrpSpPr>
          <p:cNvPr id="11" name="Group 10">
            <a:extLst>
              <a:ext uri="{FF2B5EF4-FFF2-40B4-BE49-F238E27FC236}">
                <a16:creationId xmlns:a16="http://schemas.microsoft.com/office/drawing/2014/main" id="{24A7689F-7D6E-47C4-B857-D5733D51F158}"/>
              </a:ext>
            </a:extLst>
          </p:cNvPr>
          <p:cNvGrpSpPr/>
          <p:nvPr/>
        </p:nvGrpSpPr>
        <p:grpSpPr>
          <a:xfrm>
            <a:off x="4572000" y="3141956"/>
            <a:ext cx="2312471" cy="3196318"/>
            <a:chOff x="4729228" y="2237218"/>
            <a:chExt cx="2362321" cy="3387388"/>
          </a:xfrm>
        </p:grpSpPr>
        <p:sp>
          <p:nvSpPr>
            <p:cNvPr id="13" name="Oval 12">
              <a:extLst>
                <a:ext uri="{FF2B5EF4-FFF2-40B4-BE49-F238E27FC236}">
                  <a16:creationId xmlns:a16="http://schemas.microsoft.com/office/drawing/2014/main" id="{DC54AC1D-23D3-1BB8-9E0F-7DD2708BA1E0}"/>
                </a:ext>
              </a:extLst>
            </p:cNvPr>
            <p:cNvSpPr/>
            <p:nvPr/>
          </p:nvSpPr>
          <p:spPr bwMode="auto">
            <a:xfrm>
              <a:off x="5880644" y="2237218"/>
              <a:ext cx="450095" cy="32144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EEAAAEF6-B17D-9788-BB72-7A1899E16894}"/>
                </a:ext>
              </a:extLst>
            </p:cNvPr>
            <p:cNvSpPr/>
            <p:nvPr/>
          </p:nvSpPr>
          <p:spPr bwMode="auto">
            <a:xfrm>
              <a:off x="4729228" y="4038006"/>
              <a:ext cx="1267063" cy="376773"/>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6BDC12D0-D351-00BC-3FA4-B0C9349DAEDD}"/>
                </a:ext>
              </a:extLst>
            </p:cNvPr>
            <p:cNvSpPr/>
            <p:nvPr/>
          </p:nvSpPr>
          <p:spPr bwMode="auto">
            <a:xfrm>
              <a:off x="4899753" y="5125686"/>
              <a:ext cx="848024" cy="12561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solidFill>
                    <a:schemeClr val="bg1"/>
                  </a:solidFill>
                </a:ln>
                <a:solidFill>
                  <a:schemeClr val="bg1"/>
                </a:solidFill>
                <a:effectLst/>
                <a:latin typeface="Arial" charset="0"/>
              </a:endParaRPr>
            </a:p>
          </p:txBody>
        </p:sp>
        <p:sp>
          <p:nvSpPr>
            <p:cNvPr id="6" name="Arrow: Right 5">
              <a:extLst>
                <a:ext uri="{FF2B5EF4-FFF2-40B4-BE49-F238E27FC236}">
                  <a16:creationId xmlns:a16="http://schemas.microsoft.com/office/drawing/2014/main" id="{36CCC422-B3C3-61C3-9C3D-103940D47BA2}"/>
                </a:ext>
              </a:extLst>
            </p:cNvPr>
            <p:cNvSpPr/>
            <p:nvPr/>
          </p:nvSpPr>
          <p:spPr bwMode="auto">
            <a:xfrm rot="10800000">
              <a:off x="6457961" y="2293773"/>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8" name="Arrow: Right 7">
              <a:extLst>
                <a:ext uri="{FF2B5EF4-FFF2-40B4-BE49-F238E27FC236}">
                  <a16:creationId xmlns:a16="http://schemas.microsoft.com/office/drawing/2014/main" id="{BF66CFAD-EDCE-9474-78D5-A81638F97A4B}"/>
                </a:ext>
              </a:extLst>
            </p:cNvPr>
            <p:cNvSpPr/>
            <p:nvPr/>
          </p:nvSpPr>
          <p:spPr bwMode="auto">
            <a:xfrm rot="10800000">
              <a:off x="6105691" y="4125216"/>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5" name="Arrow: Right 14">
              <a:extLst>
                <a:ext uri="{FF2B5EF4-FFF2-40B4-BE49-F238E27FC236}">
                  <a16:creationId xmlns:a16="http://schemas.microsoft.com/office/drawing/2014/main" id="{D00BE1A9-06B3-67EE-CCC0-604BBD931589}"/>
                </a:ext>
              </a:extLst>
            </p:cNvPr>
            <p:cNvSpPr/>
            <p:nvPr/>
          </p:nvSpPr>
          <p:spPr bwMode="auto">
            <a:xfrm rot="10800000">
              <a:off x="6739278" y="5422254"/>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grpSp>
    </p:spTree>
    <p:extLst>
      <p:ext uri="{BB962C8B-B14F-4D97-AF65-F5344CB8AC3E}">
        <p14:creationId xmlns:p14="http://schemas.microsoft.com/office/powerpoint/2010/main" val="86429382"/>
      </p:ext>
    </p:extLst>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BE8F76-069F-E521-37CA-9AFB125AF13B}"/>
              </a:ext>
            </a:extLst>
          </p:cNvPr>
          <p:cNvPicPr>
            <a:picLocks noChangeAspect="1"/>
          </p:cNvPicPr>
          <p:nvPr/>
        </p:nvPicPr>
        <p:blipFill>
          <a:blip r:embed="rId2"/>
          <a:stretch>
            <a:fillRect/>
          </a:stretch>
        </p:blipFill>
        <p:spPr>
          <a:xfrm>
            <a:off x="540078" y="3290110"/>
            <a:ext cx="8063843" cy="3237690"/>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01164617-CC24-B56A-699D-86E6FC02D85B}"/>
              </a:ext>
            </a:extLst>
          </p:cNvPr>
          <p:cNvSpPr>
            <a:spLocks noGrp="1"/>
          </p:cNvSpPr>
          <p:nvPr>
            <p:ph type="title"/>
          </p:nvPr>
        </p:nvSpPr>
        <p:spPr>
          <a:xfrm>
            <a:off x="2715" y="797694"/>
            <a:ext cx="8231187" cy="400110"/>
          </a:xfrm>
        </p:spPr>
        <p:txBody>
          <a:bodyPr/>
          <a:lstStyle/>
          <a:p>
            <a:r>
              <a:rPr lang="fr-FR" sz="2000" dirty="0" err="1">
                <a:latin typeface="+mn-lt"/>
                <a:ea typeface="Yu Mincho"/>
                <a:cs typeface="Times New Roman"/>
              </a:rPr>
              <a:t>Approve</a:t>
            </a:r>
            <a:r>
              <a:rPr lang="fr-FR" sz="2000" dirty="0">
                <a:latin typeface="+mn-lt"/>
                <a:ea typeface="Yu Mincho"/>
                <a:cs typeface="Times New Roman"/>
              </a:rPr>
              <a:t> </a:t>
            </a:r>
            <a:r>
              <a:rPr lang="fr-FR" sz="2000" dirty="0" err="1">
                <a:latin typeface="+mn-lt"/>
                <a:ea typeface="Yu Mincho"/>
                <a:cs typeface="Times New Roman"/>
              </a:rPr>
              <a:t>P</a:t>
            </a:r>
            <a:r>
              <a:rPr lang="fr-FR" sz="2000" b="1" dirty="0" err="1">
                <a:latin typeface="+mn-lt"/>
                <a:ea typeface="Yu Mincho"/>
                <a:cs typeface="Times New Roman"/>
              </a:rPr>
              <a:t>rojects</a:t>
            </a:r>
            <a:r>
              <a:rPr lang="fr-FR" sz="2000" b="1" dirty="0">
                <a:latin typeface="+mn-lt"/>
                <a:ea typeface="Yu Mincho"/>
                <a:cs typeface="Times New Roman"/>
              </a:rPr>
              <a:t>: Single Cluster </a:t>
            </a:r>
            <a:r>
              <a:rPr lang="fr-FR" sz="2000" dirty="0" err="1">
                <a:latin typeface="+mn-lt"/>
                <a:ea typeface="Yu Mincho"/>
                <a:cs typeface="Times New Roman"/>
              </a:rPr>
              <a:t>A</a:t>
            </a:r>
            <a:r>
              <a:rPr lang="fr-FR" sz="2000" b="1" dirty="0" err="1">
                <a:latin typeface="+mn-lt"/>
                <a:ea typeface="Yu Mincho"/>
                <a:cs typeface="Times New Roman"/>
              </a:rPr>
              <a:t>pproval</a:t>
            </a:r>
            <a:r>
              <a:rPr lang="fr-FR" sz="2000" b="1" dirty="0">
                <a:latin typeface="+mn-lt"/>
                <a:ea typeface="Yu Mincho"/>
                <a:cs typeface="Times New Roman"/>
              </a:rPr>
              <a:t> </a:t>
            </a:r>
            <a:endParaRPr lang="fr-FR" sz="2000" dirty="0">
              <a:latin typeface="+mn-lt"/>
              <a:ea typeface="Yu Mincho"/>
              <a:cs typeface="Times New Roman"/>
            </a:endParaRPr>
          </a:p>
        </p:txBody>
      </p:sp>
      <p:sp>
        <p:nvSpPr>
          <p:cNvPr id="3" name="Text Placeholder 2">
            <a:extLst>
              <a:ext uri="{FF2B5EF4-FFF2-40B4-BE49-F238E27FC236}">
                <a16:creationId xmlns:a16="http://schemas.microsoft.com/office/drawing/2014/main" id="{9B9C9416-2485-85DB-CDE1-ACF31662AB4B}"/>
              </a:ext>
            </a:extLst>
          </p:cNvPr>
          <p:cNvSpPr>
            <a:spLocks noGrp="1"/>
          </p:cNvSpPr>
          <p:nvPr>
            <p:ph type="body" sz="quarter" idx="13"/>
          </p:nvPr>
        </p:nvSpPr>
        <p:spPr>
          <a:xfrm>
            <a:off x="0" y="1414417"/>
            <a:ext cx="9004302" cy="1911292"/>
          </a:xfrm>
        </p:spPr>
        <p:txBody>
          <a:bodyPr/>
          <a:lstStyle/>
          <a:p>
            <a:r>
              <a:rPr lang="fr-CH" sz="1600" dirty="0">
                <a:latin typeface="Arial"/>
                <a:cs typeface="Arial"/>
              </a:rPr>
              <a:t>Après la conclusion du processus d'examen par les responsables de cluster, ils décident de '</a:t>
            </a:r>
            <a:r>
              <a:rPr lang="fr-CH" sz="1600" dirty="0" err="1">
                <a:latin typeface="Arial"/>
                <a:cs typeface="Arial"/>
              </a:rPr>
              <a:t>Approve</a:t>
            </a:r>
            <a:r>
              <a:rPr lang="fr-CH" sz="1600" dirty="0">
                <a:latin typeface="Arial"/>
                <a:cs typeface="Arial"/>
              </a:rPr>
              <a:t>', '</a:t>
            </a:r>
            <a:r>
              <a:rPr lang="fr-CH" sz="1600" dirty="0" err="1">
                <a:latin typeface="Arial"/>
                <a:cs typeface="Arial"/>
              </a:rPr>
              <a:t>Reject</a:t>
            </a:r>
            <a:r>
              <a:rPr lang="fr-CH" sz="1600" dirty="0">
                <a:latin typeface="Arial"/>
                <a:cs typeface="Arial"/>
              </a:rPr>
              <a:t>' ou ‘Return for Edit' le projet</a:t>
            </a:r>
            <a:r>
              <a:rPr lang="en-US" sz="1600" i="1" dirty="0">
                <a:effectLst/>
                <a:latin typeface="Arial"/>
                <a:ea typeface="Yu Mincho"/>
                <a:cs typeface="Arial"/>
              </a:rPr>
              <a:t>.</a:t>
            </a:r>
          </a:p>
          <a:p>
            <a:pPr lvl="1"/>
            <a:r>
              <a:rPr lang="fr-CH" sz="1400" dirty="0">
                <a:latin typeface="Arial"/>
                <a:ea typeface="Yu Mincho"/>
                <a:cs typeface="Arial"/>
              </a:rPr>
              <a:t>Si le projet est ‘</a:t>
            </a:r>
            <a:r>
              <a:rPr lang="fr-CH" sz="1400" dirty="0" err="1">
                <a:latin typeface="Arial"/>
                <a:ea typeface="Yu Mincho"/>
                <a:cs typeface="Arial"/>
              </a:rPr>
              <a:t>Approuved</a:t>
            </a:r>
            <a:r>
              <a:rPr lang="fr-CH" sz="1400" dirty="0">
                <a:latin typeface="Arial"/>
                <a:ea typeface="Yu Mincho"/>
                <a:cs typeface="Arial"/>
              </a:rPr>
              <a:t>’ ou ‘</a:t>
            </a:r>
            <a:r>
              <a:rPr lang="fr-CH" sz="1400" dirty="0" err="1">
                <a:latin typeface="Arial"/>
                <a:ea typeface="Yu Mincho"/>
                <a:cs typeface="Arial"/>
              </a:rPr>
              <a:t>Rejected</a:t>
            </a:r>
            <a:r>
              <a:rPr lang="fr-CH" sz="1400" dirty="0">
                <a:latin typeface="Arial"/>
                <a:ea typeface="Yu Mincho"/>
                <a:cs typeface="Arial"/>
              </a:rPr>
              <a:t>’, alors aucune modification ne peut être apportée ni par les partenaires ni par les responsables de cluster</a:t>
            </a:r>
            <a:r>
              <a:rPr lang="en-US" sz="1400" dirty="0">
                <a:latin typeface="Arial"/>
                <a:ea typeface="Yu Mincho"/>
                <a:cs typeface="Arial"/>
              </a:rPr>
              <a:t>.</a:t>
            </a:r>
          </a:p>
          <a:p>
            <a:pPr lvl="1"/>
            <a:r>
              <a:rPr lang="fr-CH" sz="1400" dirty="0">
                <a:latin typeface="Arial"/>
                <a:ea typeface="Yu Mincho"/>
                <a:cs typeface="Arial"/>
              </a:rPr>
              <a:t>Si le projet est ‘</a:t>
            </a:r>
            <a:r>
              <a:rPr lang="fr-CH" sz="1400" dirty="0" err="1">
                <a:latin typeface="Arial"/>
                <a:ea typeface="Yu Mincho"/>
                <a:cs typeface="Arial"/>
              </a:rPr>
              <a:t>Returned</a:t>
            </a:r>
            <a:r>
              <a:rPr lang="fr-CH" sz="1400" dirty="0">
                <a:latin typeface="Arial"/>
                <a:ea typeface="Yu Mincho"/>
                <a:cs typeface="Arial"/>
              </a:rPr>
              <a:t> for Edit’, alors le partenaire doit apporter des modifications à son projet en fonction des commentaires du cluster, puis soumettre à nouveau le projet pour que le cluster le réexamine</a:t>
            </a:r>
            <a:endParaRPr lang="en-US" sz="1400" dirty="0">
              <a:effectLst/>
              <a:latin typeface="Arial"/>
              <a:ea typeface="Yu Mincho"/>
              <a:cs typeface="Arial"/>
            </a:endParaRPr>
          </a:p>
        </p:txBody>
      </p:sp>
      <p:sp>
        <p:nvSpPr>
          <p:cNvPr id="5" name="Slide Number Placeholder 4">
            <a:extLst>
              <a:ext uri="{FF2B5EF4-FFF2-40B4-BE49-F238E27FC236}">
                <a16:creationId xmlns:a16="http://schemas.microsoft.com/office/drawing/2014/main" id="{6B1EB2F2-C839-623B-8316-1DF339A2C345}"/>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29</a:t>
            </a:fld>
            <a:endParaRPr lang="en-GB" b="1">
              <a:solidFill>
                <a:srgbClr val="000000">
                  <a:lumMod val="65000"/>
                  <a:lumOff val="35000"/>
                </a:srgbClr>
              </a:solidFill>
            </a:endParaRPr>
          </a:p>
        </p:txBody>
      </p:sp>
      <p:cxnSp>
        <p:nvCxnSpPr>
          <p:cNvPr id="12" name="Straight Connector 11">
            <a:extLst>
              <a:ext uri="{FF2B5EF4-FFF2-40B4-BE49-F238E27FC236}">
                <a16:creationId xmlns:a16="http://schemas.microsoft.com/office/drawing/2014/main" id="{01BD04D7-90E7-F751-A657-DF7DF5E5DCF2}"/>
              </a:ext>
            </a:extLst>
          </p:cNvPr>
          <p:cNvCxnSpPr>
            <a:cxnSpLocks/>
          </p:cNvCxnSpPr>
          <p:nvPr/>
        </p:nvCxnSpPr>
        <p:spPr bwMode="auto">
          <a:xfrm>
            <a:off x="0" y="1206696"/>
            <a:ext cx="6178325" cy="4373"/>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9" name="Oval 8">
            <a:extLst>
              <a:ext uri="{FF2B5EF4-FFF2-40B4-BE49-F238E27FC236}">
                <a16:creationId xmlns:a16="http://schemas.microsoft.com/office/drawing/2014/main" id="{C73D3524-9751-F3CB-0B82-18281D372A59}"/>
              </a:ext>
            </a:extLst>
          </p:cNvPr>
          <p:cNvSpPr/>
          <p:nvPr/>
        </p:nvSpPr>
        <p:spPr bwMode="auto">
          <a:xfrm>
            <a:off x="4285129" y="3685142"/>
            <a:ext cx="2949389" cy="1241612"/>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966779603"/>
      </p:ext>
    </p:extLst>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414"/>
            <a:ext cx="8231187" cy="400110"/>
          </a:xfrm>
        </p:spPr>
        <p:txBody>
          <a:bodyPr/>
          <a:lstStyle/>
          <a:p>
            <a:r>
              <a:rPr lang="en-US" sz="2000" dirty="0"/>
              <a:t>Se connecter à Project Module</a:t>
            </a:r>
            <a:endParaRPr lang="en-US" sz="2000" dirty="0">
              <a:cs typeface="Arial"/>
            </a:endParaRPr>
          </a:p>
        </p:txBody>
      </p:sp>
      <p:sp>
        <p:nvSpPr>
          <p:cNvPr id="3" name="Text Placeholder 2"/>
          <p:cNvSpPr>
            <a:spLocks noGrp="1"/>
          </p:cNvSpPr>
          <p:nvPr>
            <p:ph type="body" sz="quarter" idx="13"/>
          </p:nvPr>
        </p:nvSpPr>
        <p:spPr>
          <a:xfrm>
            <a:off x="394491" y="5354092"/>
            <a:ext cx="8254209" cy="1180323"/>
          </a:xfrm>
        </p:spPr>
        <p:txBody>
          <a:bodyPr/>
          <a:lstStyle/>
          <a:p>
            <a:pPr lvl="1" indent="-175895">
              <a:buChar char="•"/>
            </a:pPr>
            <a:r>
              <a:rPr lang="fr-CH" sz="1400" dirty="0"/>
              <a:t>Si vous n'avez pas encore de H.ID, veuillez créer un profil sur </a:t>
            </a:r>
            <a:r>
              <a:rPr lang="fr-CH" sz="1400" dirty="0">
                <a:hlinkClick r:id="rId3"/>
              </a:rPr>
              <a:t>humanitarian.id</a:t>
            </a:r>
            <a:endParaRPr lang="fr-CH" sz="1400" dirty="0"/>
          </a:p>
          <a:p>
            <a:pPr lvl="1" indent="-175895">
              <a:buChar char="•"/>
            </a:pPr>
            <a:r>
              <a:rPr lang="fr-CH" sz="1400" dirty="0"/>
              <a:t>Si c'est votre première connexion </a:t>
            </a:r>
            <a:r>
              <a:rPr lang="en-US" sz="1400" dirty="0"/>
              <a:t>:</a:t>
            </a:r>
            <a:endParaRPr lang="en-US" sz="1400" dirty="0">
              <a:cs typeface="Arial"/>
            </a:endParaRPr>
          </a:p>
          <a:p>
            <a:pPr lvl="2" indent="-188595"/>
            <a:r>
              <a:rPr lang="fr-CH" sz="1400" dirty="0"/>
              <a:t>H.ID vous demandera d'autoriser PM. Veuillez le faire</a:t>
            </a:r>
            <a:r>
              <a:rPr lang="en-US" sz="1400" dirty="0"/>
              <a:t>.</a:t>
            </a:r>
            <a:endParaRPr lang="en-US" sz="1400" dirty="0">
              <a:solidFill>
                <a:srgbClr val="000000"/>
              </a:solidFill>
              <a:ea typeface="SimSun"/>
              <a:cs typeface="Arial"/>
            </a:endParaRPr>
          </a:p>
          <a:p>
            <a:pPr lvl="2" indent="-188595">
              <a:buClr>
                <a:srgbClr val="000000"/>
              </a:buClr>
            </a:pPr>
            <a:r>
              <a:rPr lang="fr-CH" sz="1400" b="1" dirty="0">
                <a:solidFill>
                  <a:schemeClr val="accent2">
                    <a:lumMod val="75000"/>
                  </a:schemeClr>
                </a:solidFill>
                <a:ea typeface="SimSun"/>
                <a:cs typeface="Calibri"/>
              </a:rPr>
              <a:t>PM demandera d'ajouter l’organisation et le pays. Veuillez ajouter ces détails.</a:t>
            </a:r>
            <a:endParaRPr lang="en-US" dirty="0">
              <a:solidFill>
                <a:schemeClr val="accent2">
                  <a:lumMod val="75000"/>
                </a:scheme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a:t>
            </a:fld>
            <a:endParaRPr lang="en-GB" b="1" dirty="0">
              <a:solidFill>
                <a:srgbClr val="000000">
                  <a:lumMod val="65000"/>
                  <a:lumOff val="35000"/>
                </a:srgbClr>
              </a:solidFill>
            </a:endParaRPr>
          </a:p>
        </p:txBody>
      </p:sp>
      <p:sp>
        <p:nvSpPr>
          <p:cNvPr id="6" name="Rectangle 5"/>
          <p:cNvSpPr/>
          <p:nvPr/>
        </p:nvSpPr>
        <p:spPr>
          <a:xfrm>
            <a:off x="0" y="1404146"/>
            <a:ext cx="8297862" cy="307777"/>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fr-CH" sz="1400" dirty="0"/>
              <a:t>Entrez vos identifiants H.ID</a:t>
            </a:r>
            <a:r>
              <a:rPr lang="en-US" sz="1400" dirty="0"/>
              <a:t>:</a:t>
            </a:r>
            <a:endParaRPr lang="en-US" sz="1400" dirty="0">
              <a:cs typeface="Aria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p:blipFill>
        <p:spPr>
          <a:xfrm>
            <a:off x="1251124" y="1787925"/>
            <a:ext cx="6540942" cy="3542977"/>
          </a:xfrm>
          <a:prstGeom prst="rect">
            <a:avLst/>
          </a:prstGeom>
          <a:ln>
            <a:noFill/>
          </a:ln>
          <a:effectLst>
            <a:outerShdw blurRad="190500" algn="tl" rotWithShape="0">
              <a:srgbClr val="000000">
                <a:alpha val="70000"/>
              </a:srgbClr>
            </a:outerShdw>
          </a:effectLst>
        </p:spPr>
      </p:pic>
      <p:cxnSp>
        <p:nvCxnSpPr>
          <p:cNvPr id="8" name="Straight Connector 7">
            <a:extLst>
              <a:ext uri="{FF2B5EF4-FFF2-40B4-BE49-F238E27FC236}">
                <a16:creationId xmlns:a16="http://schemas.microsoft.com/office/drawing/2014/main" id="{FADF4907-F905-4C05-9824-F93981909A14}"/>
              </a:ext>
            </a:extLst>
          </p:cNvPr>
          <p:cNvCxnSpPr>
            <a:cxnSpLocks/>
          </p:cNvCxnSpPr>
          <p:nvPr/>
        </p:nvCxnSpPr>
        <p:spPr bwMode="auto">
          <a:xfrm>
            <a:off x="-1303" y="1216366"/>
            <a:ext cx="3058268"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544988880"/>
      </p:ext>
    </p:extLst>
  </p:cSld>
  <p:clrMapOvr>
    <a:masterClrMapping/>
  </p:clrMapOvr>
  <p:transition>
    <p:randomBa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662D66D-8DA4-50AD-B339-AB54CAA8DCA3}"/>
              </a:ext>
            </a:extLst>
          </p:cNvPr>
          <p:cNvPicPr>
            <a:picLocks noChangeAspect="1"/>
          </p:cNvPicPr>
          <p:nvPr/>
        </p:nvPicPr>
        <p:blipFill>
          <a:blip r:embed="rId2"/>
          <a:stretch>
            <a:fillRect/>
          </a:stretch>
        </p:blipFill>
        <p:spPr>
          <a:xfrm>
            <a:off x="876849" y="3429000"/>
            <a:ext cx="6301401" cy="3010745"/>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A4B68405-91AD-7B1A-DF5A-EDA51B800104}"/>
              </a:ext>
            </a:extLst>
          </p:cNvPr>
          <p:cNvSpPr>
            <a:spLocks noGrp="1"/>
          </p:cNvSpPr>
          <p:nvPr>
            <p:ph type="title"/>
          </p:nvPr>
        </p:nvSpPr>
        <p:spPr>
          <a:xfrm>
            <a:off x="-4223" y="784550"/>
            <a:ext cx="8231187" cy="400110"/>
          </a:xfrm>
        </p:spPr>
        <p:txBody>
          <a:bodyPr/>
          <a:lstStyle/>
          <a:p>
            <a:r>
              <a:rPr lang="fr-CH" sz="2000" dirty="0">
                <a:latin typeface="+mn-lt"/>
                <a:ea typeface="Yu Mincho"/>
                <a:cs typeface="Times New Roman"/>
              </a:rPr>
              <a:t>Approuver les Projets : Approbation Multi-Cluster</a:t>
            </a:r>
            <a:endParaRPr lang="en-US" sz="2000" dirty="0">
              <a:latin typeface="+mn-lt"/>
              <a:ea typeface="Yu Mincho"/>
              <a:cs typeface="Times New Roman"/>
            </a:endParaRPr>
          </a:p>
        </p:txBody>
      </p:sp>
      <p:sp>
        <p:nvSpPr>
          <p:cNvPr id="3" name="Text Placeholder 2">
            <a:extLst>
              <a:ext uri="{FF2B5EF4-FFF2-40B4-BE49-F238E27FC236}">
                <a16:creationId xmlns:a16="http://schemas.microsoft.com/office/drawing/2014/main" id="{0476EB77-A77A-6C3D-8F7F-91F54BC25E0D}"/>
              </a:ext>
            </a:extLst>
          </p:cNvPr>
          <p:cNvSpPr>
            <a:spLocks noGrp="1"/>
          </p:cNvSpPr>
          <p:nvPr>
            <p:ph type="body" sz="quarter" idx="13"/>
          </p:nvPr>
        </p:nvSpPr>
        <p:spPr>
          <a:xfrm>
            <a:off x="-27245" y="1236518"/>
            <a:ext cx="8958809" cy="2537618"/>
          </a:xfrm>
        </p:spPr>
        <p:txBody>
          <a:bodyPr/>
          <a:lstStyle/>
          <a:p>
            <a:r>
              <a:rPr lang="fr-CH" sz="1400" dirty="0"/>
              <a:t>Cela suit la même procédure d'approbation que le processus d'approbation par un seul cluster. c'est-à-dire qu'un projet doit être ajouté pour revue par N'IMPORTE QUEL responsable de cluster, puis décider de l'approuver, de le rejeter ou de le renvoyer pour modification.</a:t>
            </a:r>
            <a:r>
              <a:rPr lang="en-US" sz="1400" dirty="0"/>
              <a:t>.</a:t>
            </a:r>
          </a:p>
          <a:p>
            <a:pPr lvl="1"/>
            <a:r>
              <a:rPr lang="fr-CH" sz="1400" dirty="0"/>
              <a:t>Le projet sera approuvé UNIQUEMENT lorsque tous les clusters l'approuveront</a:t>
            </a:r>
            <a:r>
              <a:rPr lang="en-US" sz="1400" dirty="0"/>
              <a:t>.</a:t>
            </a:r>
          </a:p>
          <a:p>
            <a:pPr lvl="1"/>
            <a:r>
              <a:rPr lang="fr-CH" sz="1400" dirty="0"/>
              <a:t>Le projet sera rejeté UNIQUEMENT lorsque tous les clusters le rejetteront</a:t>
            </a:r>
            <a:r>
              <a:rPr lang="en-US" sz="1400" dirty="0"/>
              <a:t>.</a:t>
            </a:r>
          </a:p>
          <a:p>
            <a:pPr lvl="1"/>
            <a:r>
              <a:rPr lang="fr-CH" sz="1400" dirty="0"/>
              <a:t>En cas de désaccord entre les responsables de cluster, le statut du projet sera automatiquement changé en ‘Return for Edit', donc les partenaires doivent agir, c'est-à-dire supprimer le ou les clusters rejetés et soumettre à nouveau</a:t>
            </a:r>
            <a:endParaRPr lang="en-US" sz="1400" dirty="0"/>
          </a:p>
          <a:p>
            <a:pPr lvl="1"/>
            <a:endParaRPr lang="en-US" sz="1400" dirty="0"/>
          </a:p>
        </p:txBody>
      </p:sp>
      <p:sp>
        <p:nvSpPr>
          <p:cNvPr id="5" name="Slide Number Placeholder 4">
            <a:extLst>
              <a:ext uri="{FF2B5EF4-FFF2-40B4-BE49-F238E27FC236}">
                <a16:creationId xmlns:a16="http://schemas.microsoft.com/office/drawing/2014/main" id="{E9A5BE36-A5C6-8CEE-3E97-0742F3B899B7}"/>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30</a:t>
            </a:fld>
            <a:endParaRPr lang="en-GB" b="1">
              <a:solidFill>
                <a:srgbClr val="000000">
                  <a:lumMod val="65000"/>
                  <a:lumOff val="35000"/>
                </a:srgbClr>
              </a:solidFill>
            </a:endParaRPr>
          </a:p>
        </p:txBody>
      </p:sp>
      <p:cxnSp>
        <p:nvCxnSpPr>
          <p:cNvPr id="7" name="Straight Connector 6">
            <a:extLst>
              <a:ext uri="{FF2B5EF4-FFF2-40B4-BE49-F238E27FC236}">
                <a16:creationId xmlns:a16="http://schemas.microsoft.com/office/drawing/2014/main" id="{23415C53-DCE1-BBAE-B08F-13BDFAA0FDA0}"/>
              </a:ext>
            </a:extLst>
          </p:cNvPr>
          <p:cNvCxnSpPr>
            <a:cxnSpLocks/>
          </p:cNvCxnSpPr>
          <p:nvPr/>
        </p:nvCxnSpPr>
        <p:spPr bwMode="auto">
          <a:xfrm>
            <a:off x="802" y="1219126"/>
            <a:ext cx="6178325" cy="4373"/>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4" name="Arrow: Right 3">
            <a:extLst>
              <a:ext uri="{FF2B5EF4-FFF2-40B4-BE49-F238E27FC236}">
                <a16:creationId xmlns:a16="http://schemas.microsoft.com/office/drawing/2014/main" id="{43744DE2-3DA1-7056-784E-ADA23128D975}"/>
              </a:ext>
            </a:extLst>
          </p:cNvPr>
          <p:cNvSpPr/>
          <p:nvPr/>
        </p:nvSpPr>
        <p:spPr bwMode="auto">
          <a:xfrm>
            <a:off x="5886745" y="3770577"/>
            <a:ext cx="584764" cy="238589"/>
          </a:xfrm>
          <a:prstGeom prst="rightArrow">
            <a:avLst/>
          </a:prstGeom>
          <a:solidFill>
            <a:schemeClr val="accent2">
              <a:lumMod val="60000"/>
              <a:lumOff val="4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5E6FDFB4-D8CE-91FB-9C94-FD028FBF9198}"/>
              </a:ext>
            </a:extLst>
          </p:cNvPr>
          <p:cNvSpPr txBox="1"/>
          <p:nvPr/>
        </p:nvSpPr>
        <p:spPr>
          <a:xfrm>
            <a:off x="6579382" y="5074122"/>
            <a:ext cx="2176774" cy="400110"/>
          </a:xfrm>
          <a:prstGeom prst="rect">
            <a:avLst/>
          </a:prstGeom>
          <a:solidFill>
            <a:schemeClr val="accent2">
              <a:lumMod val="40000"/>
              <a:lumOff val="6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H" sz="1000" dirty="0">
                <a:cs typeface="Arial"/>
              </a:rPr>
              <a:t>Ce champ affiche </a:t>
            </a:r>
            <a:r>
              <a:rPr lang="fr-CH" sz="1000" b="1" dirty="0">
                <a:cs typeface="Arial"/>
              </a:rPr>
              <a:t>le(s) statut(s) individuel(s) de(s) cluster(s).</a:t>
            </a:r>
            <a:endParaRPr lang="en-US" sz="1000" b="1" dirty="0">
              <a:cs typeface="Arial"/>
            </a:endParaRPr>
          </a:p>
        </p:txBody>
      </p:sp>
      <p:sp>
        <p:nvSpPr>
          <p:cNvPr id="9" name="TextBox 8">
            <a:extLst>
              <a:ext uri="{FF2B5EF4-FFF2-40B4-BE49-F238E27FC236}">
                <a16:creationId xmlns:a16="http://schemas.microsoft.com/office/drawing/2014/main" id="{3EFEAA30-2FC2-5B5D-C76C-3457B66B3D35}"/>
              </a:ext>
            </a:extLst>
          </p:cNvPr>
          <p:cNvSpPr txBox="1"/>
          <p:nvPr/>
        </p:nvSpPr>
        <p:spPr>
          <a:xfrm>
            <a:off x="6579382" y="3708499"/>
            <a:ext cx="1979635" cy="400110"/>
          </a:xfrm>
          <a:prstGeom prst="rect">
            <a:avLst/>
          </a:prstGeom>
          <a:solidFill>
            <a:schemeClr val="accent2">
              <a:lumMod val="40000"/>
              <a:lumOff val="6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H" sz="1000" dirty="0">
                <a:cs typeface="Arial"/>
              </a:rPr>
              <a:t>Cette boîte affiche le </a:t>
            </a:r>
            <a:r>
              <a:rPr lang="fr-CH" sz="1000" b="1" dirty="0">
                <a:cs typeface="Arial"/>
              </a:rPr>
              <a:t>statut global du projet</a:t>
            </a:r>
            <a:endParaRPr lang="en-US" sz="1000" b="1" dirty="0"/>
          </a:p>
        </p:txBody>
      </p:sp>
      <p:sp>
        <p:nvSpPr>
          <p:cNvPr id="13" name="Arrow: Right 12">
            <a:extLst>
              <a:ext uri="{FF2B5EF4-FFF2-40B4-BE49-F238E27FC236}">
                <a16:creationId xmlns:a16="http://schemas.microsoft.com/office/drawing/2014/main" id="{77AA85E0-DA0F-2362-C64B-966ABAC3F73E}"/>
              </a:ext>
            </a:extLst>
          </p:cNvPr>
          <p:cNvSpPr/>
          <p:nvPr/>
        </p:nvSpPr>
        <p:spPr bwMode="auto">
          <a:xfrm>
            <a:off x="5886745" y="5090003"/>
            <a:ext cx="584764" cy="238589"/>
          </a:xfrm>
          <a:prstGeom prst="rightArrow">
            <a:avLst/>
          </a:prstGeom>
          <a:solidFill>
            <a:schemeClr val="accent2">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5" name="Rectangle 5">
            <a:extLst>
              <a:ext uri="{FF2B5EF4-FFF2-40B4-BE49-F238E27FC236}">
                <a16:creationId xmlns:a16="http://schemas.microsoft.com/office/drawing/2014/main" id="{4B445A26-B44C-0FC0-133F-4584BF84BBC5}"/>
              </a:ext>
            </a:extLst>
          </p:cNvPr>
          <p:cNvSpPr/>
          <p:nvPr/>
        </p:nvSpPr>
        <p:spPr bwMode="auto">
          <a:xfrm>
            <a:off x="4275349" y="3699761"/>
            <a:ext cx="1505526" cy="400110"/>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16" name="Rectangle 13">
            <a:extLst>
              <a:ext uri="{FF2B5EF4-FFF2-40B4-BE49-F238E27FC236}">
                <a16:creationId xmlns:a16="http://schemas.microsoft.com/office/drawing/2014/main" id="{678ACAEA-1728-E77C-962E-9712015BC249}"/>
              </a:ext>
            </a:extLst>
          </p:cNvPr>
          <p:cNvSpPr/>
          <p:nvPr/>
        </p:nvSpPr>
        <p:spPr bwMode="auto">
          <a:xfrm>
            <a:off x="4281053" y="4342834"/>
            <a:ext cx="1505527" cy="1593121"/>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32395420"/>
      </p:ext>
    </p:extLst>
  </p:cSld>
  <p:clrMapOvr>
    <a:masterClrMapping/>
  </p:clrMapOvr>
  <p:transition>
    <p:randomBa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31</a:t>
            </a:fld>
            <a:endParaRPr lang="en-GB" b="1" dirty="0">
              <a:solidFill>
                <a:srgbClr val="000000">
                  <a:lumMod val="65000"/>
                  <a:lumOff val="35000"/>
                </a:srgbClr>
              </a:solidFill>
            </a:endParaRPr>
          </a:p>
        </p:txBody>
      </p:sp>
      <p:sp>
        <p:nvSpPr>
          <p:cNvPr id="10" name="Rectangle 9">
            <a:extLst>
              <a:ext uri="{FF2B5EF4-FFF2-40B4-BE49-F238E27FC236}">
                <a16:creationId xmlns:a16="http://schemas.microsoft.com/office/drawing/2014/main" id="{D8FBFFD0-2A71-4C4C-85B9-B2D0827C0EB8}"/>
              </a:ext>
            </a:extLst>
          </p:cNvPr>
          <p:cNvSpPr/>
          <p:nvPr/>
        </p:nvSpPr>
        <p:spPr>
          <a:xfrm>
            <a:off x="0" y="795494"/>
            <a:ext cx="5562600" cy="397738"/>
          </a:xfrm>
          <a:prstGeom prst="rect">
            <a:avLst/>
          </a:prstGeom>
        </p:spPr>
        <p:txBody>
          <a:bodyPr wrap="square">
            <a:spAutoFit/>
          </a:bodyPr>
          <a:lstStyle/>
          <a:p>
            <a:pPr lvl="0">
              <a:lnSpc>
                <a:spcPct val="107000"/>
              </a:lnSpc>
            </a:pPr>
            <a:r>
              <a:rPr lang="en-US" sz="2000" b="1" dirty="0" err="1"/>
              <a:t>Diagramme</a:t>
            </a:r>
            <a:r>
              <a:rPr lang="en-US" sz="2000" b="1" dirty="0"/>
              <a:t> du </a:t>
            </a:r>
            <a:r>
              <a:rPr lang="en-US" sz="2000" b="1" dirty="0" err="1"/>
              <a:t>Processus</a:t>
            </a:r>
            <a:r>
              <a:rPr lang="en-US" sz="2000" b="1" dirty="0"/>
              <a:t> </a:t>
            </a:r>
            <a:r>
              <a:rPr lang="en-US" sz="2000" b="1" dirty="0" err="1"/>
              <a:t>d'Approbation</a:t>
            </a:r>
            <a:endParaRPr lang="en-US" sz="2000" b="1" dirty="0"/>
          </a:p>
        </p:txBody>
      </p:sp>
      <p:pic>
        <p:nvPicPr>
          <p:cNvPr id="2" name="Picture 1">
            <a:extLst>
              <a:ext uri="{FF2B5EF4-FFF2-40B4-BE49-F238E27FC236}">
                <a16:creationId xmlns:a16="http://schemas.microsoft.com/office/drawing/2014/main" id="{C90265FC-5DAE-52E0-B3BB-F7576DA44C40}"/>
              </a:ext>
            </a:extLst>
          </p:cNvPr>
          <p:cNvPicPr>
            <a:picLocks noChangeAspect="1"/>
          </p:cNvPicPr>
          <p:nvPr/>
        </p:nvPicPr>
        <p:blipFill rotWithShape="1">
          <a:blip r:embed="rId3"/>
          <a:srcRect l="2925" t="4538" r="6038" b="10049"/>
          <a:stretch/>
        </p:blipFill>
        <p:spPr>
          <a:xfrm>
            <a:off x="224395" y="1572852"/>
            <a:ext cx="8623383" cy="4711975"/>
          </a:xfrm>
          <a:prstGeom prst="rect">
            <a:avLst/>
          </a:prstGeom>
          <a:effectLst>
            <a:outerShdw blurRad="63500" sx="102000" sy="102000" algn="ctr" rotWithShape="0">
              <a:prstClr val="black">
                <a:alpha val="40000"/>
              </a:prstClr>
            </a:outerShdw>
          </a:effectLst>
        </p:spPr>
      </p:pic>
      <p:cxnSp>
        <p:nvCxnSpPr>
          <p:cNvPr id="4" name="Straight Connector 3">
            <a:extLst>
              <a:ext uri="{FF2B5EF4-FFF2-40B4-BE49-F238E27FC236}">
                <a16:creationId xmlns:a16="http://schemas.microsoft.com/office/drawing/2014/main" id="{7AA6887A-FB74-B702-F13A-A6B6DB450346}"/>
              </a:ext>
            </a:extLst>
          </p:cNvPr>
          <p:cNvCxnSpPr>
            <a:cxnSpLocks/>
          </p:cNvCxnSpPr>
          <p:nvPr/>
        </p:nvCxnSpPr>
        <p:spPr bwMode="auto">
          <a:xfrm flipV="1">
            <a:off x="0" y="1193232"/>
            <a:ext cx="3451412" cy="25182"/>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980250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58FBE-FE51-2BF7-A71F-10826E9E8507}"/>
              </a:ext>
            </a:extLst>
          </p:cNvPr>
          <p:cNvSpPr>
            <a:spLocks noGrp="1"/>
          </p:cNvSpPr>
          <p:nvPr>
            <p:ph type="title"/>
          </p:nvPr>
        </p:nvSpPr>
        <p:spPr>
          <a:xfrm>
            <a:off x="5444" y="796823"/>
            <a:ext cx="8231187" cy="400110"/>
          </a:xfrm>
        </p:spPr>
        <p:txBody>
          <a:bodyPr/>
          <a:lstStyle/>
          <a:p>
            <a:r>
              <a:rPr lang="fr-FR" sz="2000" dirty="0">
                <a:effectLst/>
                <a:latin typeface="+mn-lt"/>
                <a:ea typeface="Yu Mincho"/>
                <a:cs typeface="Arial"/>
              </a:rPr>
              <a:t>Changement du statut d’un projet</a:t>
            </a:r>
            <a:endParaRPr lang="fr-FR" sz="2000" dirty="0">
              <a:latin typeface="+mn-lt"/>
              <a:ea typeface="Yu Gothic Light"/>
              <a:cs typeface="Arial" panose="020B0604020202020204" pitchFamily="34" charset="0"/>
            </a:endParaRPr>
          </a:p>
        </p:txBody>
      </p:sp>
      <p:sp>
        <p:nvSpPr>
          <p:cNvPr id="5" name="Slide Number Placeholder 4">
            <a:extLst>
              <a:ext uri="{FF2B5EF4-FFF2-40B4-BE49-F238E27FC236}">
                <a16:creationId xmlns:a16="http://schemas.microsoft.com/office/drawing/2014/main" id="{80682607-853A-6246-F420-70F0D04279A1}"/>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32</a:t>
            </a:fld>
            <a:endParaRPr lang="en-GB" b="1">
              <a:solidFill>
                <a:srgbClr val="000000">
                  <a:lumMod val="65000"/>
                  <a:lumOff val="35000"/>
                </a:srgbClr>
              </a:solidFill>
            </a:endParaRPr>
          </a:p>
        </p:txBody>
      </p:sp>
      <p:cxnSp>
        <p:nvCxnSpPr>
          <p:cNvPr id="8" name="Straight Connector 7">
            <a:extLst>
              <a:ext uri="{FF2B5EF4-FFF2-40B4-BE49-F238E27FC236}">
                <a16:creationId xmlns:a16="http://schemas.microsoft.com/office/drawing/2014/main" id="{C838E976-45D7-E51E-B293-2AD6C1C0B7F4}"/>
              </a:ext>
            </a:extLst>
          </p:cNvPr>
          <p:cNvCxnSpPr>
            <a:cxnSpLocks/>
          </p:cNvCxnSpPr>
          <p:nvPr/>
        </p:nvCxnSpPr>
        <p:spPr bwMode="auto">
          <a:xfrm flipV="1">
            <a:off x="0" y="1201922"/>
            <a:ext cx="3048000" cy="5466"/>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7" name="TextBox 6">
            <a:extLst>
              <a:ext uri="{FF2B5EF4-FFF2-40B4-BE49-F238E27FC236}">
                <a16:creationId xmlns:a16="http://schemas.microsoft.com/office/drawing/2014/main" id="{250F6435-9976-67A8-41DF-7A972EDD6C7A}"/>
              </a:ext>
            </a:extLst>
          </p:cNvPr>
          <p:cNvSpPr txBox="1"/>
          <p:nvPr/>
        </p:nvSpPr>
        <p:spPr>
          <a:xfrm>
            <a:off x="314325" y="5368680"/>
            <a:ext cx="8420100" cy="692497"/>
          </a:xfrm>
          <a:prstGeom prst="rect">
            <a:avLst/>
          </a:prstGeom>
          <a:noFill/>
        </p:spPr>
        <p:txBody>
          <a:bodyPr wrap="square" rtlCol="0">
            <a:spAutoFit/>
          </a:bodyPr>
          <a:lstStyle/>
          <a:p>
            <a:r>
              <a:rPr lang="en-US" sz="1300" b="1" dirty="0">
                <a:solidFill>
                  <a:srgbClr val="FF0000"/>
                </a:solidFill>
              </a:rPr>
              <a:t>(1)* </a:t>
            </a:r>
            <a:r>
              <a:rPr lang="fr-CH" sz="1300" dirty="0"/>
              <a:t> Ce scénario se produit dans les projets multisectoriels qui sont ‘</a:t>
            </a:r>
            <a:r>
              <a:rPr lang="fr-CH" sz="1300" b="1" dirty="0" err="1"/>
              <a:t>Returned</a:t>
            </a:r>
            <a:r>
              <a:rPr lang="fr-CH" sz="1300" b="1" dirty="0"/>
              <a:t> for Edit</a:t>
            </a:r>
            <a:r>
              <a:rPr lang="fr-CH" sz="1300" dirty="0"/>
              <a:t>' par l'un des clusters participants. Dans ce cas, les autres clusters dont le statut correspondant individuel est ‘</a:t>
            </a:r>
            <a:r>
              <a:rPr lang="fr-CH" sz="1300" b="1" dirty="0"/>
              <a:t>Under </a:t>
            </a:r>
            <a:r>
              <a:rPr lang="fr-CH" sz="1300" b="1" dirty="0" err="1"/>
              <a:t>Review</a:t>
            </a:r>
            <a:r>
              <a:rPr lang="fr-CH" sz="1300" dirty="0"/>
              <a:t>' PEUVENT </a:t>
            </a:r>
            <a:r>
              <a:rPr lang="fr-CH" sz="1300" b="1" dirty="0"/>
              <a:t>approuver/rejeter </a:t>
            </a:r>
            <a:r>
              <a:rPr lang="fr-CH" sz="1300" dirty="0"/>
              <a:t>leur partie</a:t>
            </a:r>
            <a:endParaRPr lang="tr-TR" sz="1300" b="1" dirty="0">
              <a:solidFill>
                <a:srgbClr val="FF0000"/>
              </a:solidFill>
            </a:endParaRPr>
          </a:p>
        </p:txBody>
      </p:sp>
      <p:graphicFrame>
        <p:nvGraphicFramePr>
          <p:cNvPr id="22" name="Table 21">
            <a:extLst>
              <a:ext uri="{FF2B5EF4-FFF2-40B4-BE49-F238E27FC236}">
                <a16:creationId xmlns:a16="http://schemas.microsoft.com/office/drawing/2014/main" id="{C27BCC99-23B3-B63B-474F-FCE176FFB8B7}"/>
              </a:ext>
            </a:extLst>
          </p:cNvPr>
          <p:cNvGraphicFramePr>
            <a:graphicFrameLocks noGrp="1"/>
          </p:cNvGraphicFramePr>
          <p:nvPr/>
        </p:nvGraphicFramePr>
        <p:xfrm>
          <a:off x="2679700" y="-2314575"/>
          <a:ext cx="1592842" cy="1027448"/>
        </p:xfrm>
        <a:graphic>
          <a:graphicData uri="http://schemas.openxmlformats.org/drawingml/2006/table">
            <a:tbl>
              <a:tblPr>
                <a:tableStyleId>{5C22544A-7EE6-4342-B048-85BDC9FD1C3A}</a:tableStyleId>
              </a:tblPr>
              <a:tblGrid>
                <a:gridCol w="796020">
                  <a:extLst>
                    <a:ext uri="{9D8B030D-6E8A-4147-A177-3AD203B41FA5}">
                      <a16:colId xmlns:a16="http://schemas.microsoft.com/office/drawing/2014/main" val="383233984"/>
                    </a:ext>
                  </a:extLst>
                </a:gridCol>
                <a:gridCol w="796822">
                  <a:extLst>
                    <a:ext uri="{9D8B030D-6E8A-4147-A177-3AD203B41FA5}">
                      <a16:colId xmlns:a16="http://schemas.microsoft.com/office/drawing/2014/main" val="2631946105"/>
                    </a:ext>
                  </a:extLst>
                </a:gridCol>
              </a:tblGrid>
              <a:tr h="117790">
                <a:tc>
                  <a:txBody>
                    <a:bodyPr/>
                    <a:lstStyle/>
                    <a:p>
                      <a:pPr algn="ctr" fontAlgn="ctr"/>
                      <a:r>
                        <a:rPr lang="en-US" sz="400" u="none" strike="noStrike">
                          <a:effectLst/>
                        </a:rPr>
                        <a:t>Who can change </a:t>
                      </a:r>
                      <a:br>
                        <a:rPr lang="en-US" sz="400" u="none" strike="noStrike">
                          <a:effectLst/>
                        </a:rPr>
                      </a:br>
                      <a:r>
                        <a:rPr lang="en-US" sz="400" u="none" strike="noStrike">
                          <a:effectLst/>
                        </a:rPr>
                        <a:t>Project Status?</a:t>
                      </a:r>
                      <a:endParaRPr lang="en-US" sz="400" b="1" i="0" u="none" strike="noStrike">
                        <a:solidFill>
                          <a:srgbClr val="FFFFFF"/>
                        </a:solidFill>
                        <a:effectLst/>
                        <a:latin typeface="Arial" panose="020B0604020202020204" pitchFamily="34" charset="0"/>
                      </a:endParaRPr>
                    </a:p>
                  </a:txBody>
                  <a:tcPr marL="0" marR="0" marT="0" marB="0" anchor="ctr"/>
                </a:tc>
                <a:tc>
                  <a:txBody>
                    <a:bodyPr/>
                    <a:lstStyle/>
                    <a:p>
                      <a:pPr algn="l" fontAlgn="b"/>
                      <a:r>
                        <a:rPr lang="tr-TR" sz="400" u="none" strike="noStrike">
                          <a:effectLst/>
                        </a:rPr>
                        <a:t>Status Change</a:t>
                      </a:r>
                      <a:endParaRPr lang="tr-TR" sz="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6983174"/>
                  </a:ext>
                </a:extLst>
              </a:tr>
              <a:tr h="87004">
                <a:tc rowSpan="3">
                  <a:txBody>
                    <a:bodyPr/>
                    <a:lstStyle/>
                    <a:p>
                      <a:pPr algn="ctr" fontAlgn="ctr"/>
                      <a:r>
                        <a:rPr lang="tr-TR" sz="400" u="none" strike="noStrike">
                          <a:effectLst/>
                        </a:rPr>
                        <a:t>PROJECT OWNER(PARTNER)</a:t>
                      </a:r>
                      <a:endParaRPr lang="tr-TR" sz="400" b="1" i="0" u="none" strike="noStrike">
                        <a:solidFill>
                          <a:srgbClr val="4472C4"/>
                        </a:solidFill>
                        <a:effectLst/>
                        <a:latin typeface="Arial" panose="020B0604020202020204" pitchFamily="34" charset="0"/>
                      </a:endParaRPr>
                    </a:p>
                  </a:txBody>
                  <a:tcPr marL="0" marR="0" marT="0" marB="0" anchor="ctr"/>
                </a:tc>
                <a:tc>
                  <a:txBody>
                    <a:bodyPr/>
                    <a:lstStyle/>
                    <a:p>
                      <a:pPr algn="l" fontAlgn="b"/>
                      <a:r>
                        <a:rPr lang="tr-TR" sz="400" u="none" strike="noStrike">
                          <a:effectLst/>
                        </a:rPr>
                        <a:t>Unsubmitted          Submitted</a:t>
                      </a:r>
                      <a:endParaRPr lang="tr-TR" sz="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22188702"/>
                  </a:ext>
                </a:extLst>
              </a:tr>
              <a:tr h="87004">
                <a:tc vMerge="1">
                  <a:txBody>
                    <a:bodyPr/>
                    <a:lstStyle/>
                    <a:p>
                      <a:endParaRPr lang="tr-TR"/>
                    </a:p>
                  </a:txBody>
                  <a:tcPr/>
                </a:tc>
                <a:tc>
                  <a:txBody>
                    <a:bodyPr/>
                    <a:lstStyle/>
                    <a:p>
                      <a:pPr algn="ctr" fontAlgn="ctr"/>
                      <a:r>
                        <a:rPr lang="tr-TR" sz="400" u="none" strike="noStrike">
                          <a:effectLst/>
                        </a:rPr>
                        <a:t>         Submitted          Unsubmitted</a:t>
                      </a:r>
                      <a:endParaRPr lang="tr-TR" sz="400" b="1"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46905115"/>
                  </a:ext>
                </a:extLst>
              </a:tr>
              <a:tr h="117790">
                <a:tc vMerge="1">
                  <a:txBody>
                    <a:bodyPr/>
                    <a:lstStyle/>
                    <a:p>
                      <a:endParaRPr lang="tr-TR"/>
                    </a:p>
                  </a:txBody>
                  <a:tcPr/>
                </a:tc>
                <a:tc>
                  <a:txBody>
                    <a:bodyPr/>
                    <a:lstStyle/>
                    <a:p>
                      <a:pPr algn="l" fontAlgn="b"/>
                      <a:r>
                        <a:rPr lang="en-US" sz="400" u="none" strike="noStrike">
                          <a:effectLst/>
                        </a:rPr>
                        <a:t>     Returned for Edit          Under Review (1)*</a:t>
                      </a:r>
                      <a:endParaRPr lang="en-US" sz="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24154488"/>
                  </a:ext>
                </a:extLst>
              </a:tr>
              <a:tr h="117790">
                <a:tc rowSpan="3">
                  <a:txBody>
                    <a:bodyPr/>
                    <a:lstStyle/>
                    <a:p>
                      <a:pPr algn="ctr" fontAlgn="ctr"/>
                      <a:r>
                        <a:rPr lang="tr-TR" sz="400" u="none" strike="noStrike">
                          <a:effectLst/>
                        </a:rPr>
                        <a:t>CLUSTER LEAD</a:t>
                      </a:r>
                      <a:endParaRPr lang="tr-TR" sz="400" b="1" i="0" u="none" strike="noStrike">
                        <a:solidFill>
                          <a:srgbClr val="4472C4"/>
                        </a:solidFill>
                        <a:effectLst/>
                        <a:latin typeface="Arial" panose="020B0604020202020204" pitchFamily="34" charset="0"/>
                      </a:endParaRPr>
                    </a:p>
                  </a:txBody>
                  <a:tcPr marL="0" marR="0" marT="0" marB="0" anchor="ctr"/>
                </a:tc>
                <a:tc>
                  <a:txBody>
                    <a:bodyPr/>
                    <a:lstStyle/>
                    <a:p>
                      <a:pPr algn="ctr" fontAlgn="ctr"/>
                      <a:r>
                        <a:rPr lang="tr-TR" sz="400" u="none" strike="noStrike">
                          <a:effectLst/>
                        </a:rPr>
                        <a:t>            Submitted         Under Review</a:t>
                      </a:r>
                      <a:endParaRPr lang="tr-TR" sz="400" b="1"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639813501"/>
                  </a:ext>
                </a:extLst>
              </a:tr>
              <a:tr h="235580">
                <a:tc vMerge="1">
                  <a:txBody>
                    <a:bodyPr/>
                    <a:lstStyle/>
                    <a:p>
                      <a:endParaRPr lang="tr-TR"/>
                    </a:p>
                  </a:txBody>
                  <a:tcPr/>
                </a:tc>
                <a:tc>
                  <a:txBody>
                    <a:bodyPr/>
                    <a:lstStyle/>
                    <a:p>
                      <a:pPr algn="l" fontAlgn="b"/>
                      <a:r>
                        <a:rPr lang="en-US" sz="400" u="none" strike="noStrike">
                          <a:effectLst/>
                        </a:rPr>
                        <a:t>                                Approved</a:t>
                      </a:r>
                      <a:br>
                        <a:rPr lang="en-US" sz="400" u="none" strike="noStrike">
                          <a:effectLst/>
                        </a:rPr>
                      </a:br>
                      <a:r>
                        <a:rPr lang="en-US" sz="400" u="none" strike="noStrike">
                          <a:effectLst/>
                        </a:rPr>
                        <a:t>          Under Review          Returned for Edit</a:t>
                      </a:r>
                      <a:br>
                        <a:rPr lang="en-US" sz="400" u="none" strike="noStrike">
                          <a:effectLst/>
                        </a:rPr>
                      </a:br>
                      <a:r>
                        <a:rPr lang="en-US" sz="400" u="none" strike="noStrike">
                          <a:effectLst/>
                        </a:rPr>
                        <a:t>                               Rejected</a:t>
                      </a:r>
                      <a:endParaRPr lang="en-US" sz="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31693694"/>
                  </a:ext>
                </a:extLst>
              </a:tr>
              <a:tr h="235580">
                <a:tc vMerge="1">
                  <a:txBody>
                    <a:bodyPr/>
                    <a:lstStyle/>
                    <a:p>
                      <a:endParaRPr lang="tr-TR"/>
                    </a:p>
                  </a:txBody>
                  <a:tcPr/>
                </a:tc>
                <a:tc>
                  <a:txBody>
                    <a:bodyPr/>
                    <a:lstStyle/>
                    <a:p>
                      <a:pPr algn="l" fontAlgn="b"/>
                      <a:r>
                        <a:rPr lang="en-US" sz="400" u="none" strike="noStrike" dirty="0">
                          <a:effectLst/>
                        </a:rPr>
                        <a:t>                               Approved</a:t>
                      </a:r>
                      <a:br>
                        <a:rPr lang="en-US" sz="400" u="none" strike="noStrike" dirty="0">
                          <a:effectLst/>
                        </a:rPr>
                      </a:br>
                      <a:r>
                        <a:rPr lang="en-US" sz="400" u="none" strike="noStrike" dirty="0">
                          <a:effectLst/>
                        </a:rPr>
                        <a:t>   Under Review (2)*          Returned for Edit</a:t>
                      </a:r>
                      <a:br>
                        <a:rPr lang="en-US" sz="400" u="none" strike="noStrike" dirty="0">
                          <a:effectLst/>
                        </a:rPr>
                      </a:br>
                      <a:r>
                        <a:rPr lang="en-US" sz="400" u="none" strike="noStrike" dirty="0">
                          <a:effectLst/>
                        </a:rPr>
                        <a:t>                              Rejected</a:t>
                      </a:r>
                      <a:endParaRPr lang="en-US" sz="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449772996"/>
                  </a:ext>
                </a:extLst>
              </a:tr>
            </a:tbl>
          </a:graphicData>
        </a:graphic>
      </p:graphicFrame>
      <p:graphicFrame>
        <p:nvGraphicFramePr>
          <p:cNvPr id="10" name="Object 9">
            <a:extLst>
              <a:ext uri="{FF2B5EF4-FFF2-40B4-BE49-F238E27FC236}">
                <a16:creationId xmlns:a16="http://schemas.microsoft.com/office/drawing/2014/main" id="{FC9C086A-7951-9DF3-B467-77E372DF4304}"/>
              </a:ext>
            </a:extLst>
          </p:cNvPr>
          <p:cNvGraphicFramePr>
            <a:graphicFrameLocks noChangeAspect="1"/>
          </p:cNvGraphicFramePr>
          <p:nvPr>
            <p:extLst>
              <p:ext uri="{D42A27DB-BD31-4B8C-83A1-F6EECF244321}">
                <p14:modId xmlns:p14="http://schemas.microsoft.com/office/powerpoint/2010/main" val="2668776995"/>
              </p:ext>
            </p:extLst>
          </p:nvPr>
        </p:nvGraphicFramePr>
        <p:xfrm>
          <a:off x="4572000" y="2073435"/>
          <a:ext cx="4430025" cy="2621479"/>
        </p:xfrm>
        <a:graphic>
          <a:graphicData uri="http://schemas.openxmlformats.org/presentationml/2006/ole">
            <mc:AlternateContent xmlns:mc="http://schemas.openxmlformats.org/markup-compatibility/2006">
              <mc:Choice xmlns:v="urn:schemas-microsoft-com:vml" Requires="v">
                <p:oleObj name="Worksheet" r:id="rId2" imgW="4619436" imgH="2733848" progId="Excel.Sheet.12">
                  <p:embed/>
                </p:oleObj>
              </mc:Choice>
              <mc:Fallback>
                <p:oleObj name="Worksheet" r:id="rId2" imgW="4619436" imgH="2733848" progId="Excel.Sheet.12">
                  <p:embed/>
                  <p:pic>
                    <p:nvPicPr>
                      <p:cNvPr id="10" name="Object 9">
                        <a:extLst>
                          <a:ext uri="{FF2B5EF4-FFF2-40B4-BE49-F238E27FC236}">
                            <a16:creationId xmlns:a16="http://schemas.microsoft.com/office/drawing/2014/main" id="{FC9C086A-7951-9DF3-B467-77E372DF4304}"/>
                          </a:ext>
                        </a:extLst>
                      </p:cNvPr>
                      <p:cNvPicPr/>
                      <p:nvPr/>
                    </p:nvPicPr>
                    <p:blipFill>
                      <a:blip r:embed="rId3"/>
                      <a:stretch>
                        <a:fillRect/>
                      </a:stretch>
                    </p:blipFill>
                    <p:spPr>
                      <a:xfrm>
                        <a:off x="4572000" y="2073435"/>
                        <a:ext cx="4430025" cy="2621479"/>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0B764888-709B-5E37-5B76-031B39DD59E9}"/>
              </a:ext>
            </a:extLst>
          </p:cNvPr>
          <p:cNvGraphicFramePr>
            <a:graphicFrameLocks noChangeAspect="1"/>
          </p:cNvGraphicFramePr>
          <p:nvPr>
            <p:extLst>
              <p:ext uri="{D42A27DB-BD31-4B8C-83A1-F6EECF244321}">
                <p14:modId xmlns:p14="http://schemas.microsoft.com/office/powerpoint/2010/main" val="1697518581"/>
              </p:ext>
            </p:extLst>
          </p:nvPr>
        </p:nvGraphicFramePr>
        <p:xfrm>
          <a:off x="59681" y="2197768"/>
          <a:ext cx="4446588" cy="2589213"/>
        </p:xfrm>
        <a:graphic>
          <a:graphicData uri="http://schemas.openxmlformats.org/presentationml/2006/ole">
            <mc:AlternateContent xmlns:mc="http://schemas.openxmlformats.org/markup-compatibility/2006">
              <mc:Choice xmlns:v="urn:schemas-microsoft-com:vml" Requires="v">
                <p:oleObj name="Worksheet" r:id="rId4" imgW="4832465" imgH="2813015" progId="Excel.Sheet.12">
                  <p:embed/>
                </p:oleObj>
              </mc:Choice>
              <mc:Fallback>
                <p:oleObj name="Worksheet" r:id="rId4" imgW="4832465" imgH="2813015" progId="Excel.Sheet.12">
                  <p:embed/>
                  <p:pic>
                    <p:nvPicPr>
                      <p:cNvPr id="12" name="Object 11">
                        <a:extLst>
                          <a:ext uri="{FF2B5EF4-FFF2-40B4-BE49-F238E27FC236}">
                            <a16:creationId xmlns:a16="http://schemas.microsoft.com/office/drawing/2014/main" id="{0B764888-709B-5E37-5B76-031B39DD59E9}"/>
                          </a:ext>
                        </a:extLst>
                      </p:cNvPr>
                      <p:cNvPicPr/>
                      <p:nvPr/>
                    </p:nvPicPr>
                    <p:blipFill>
                      <a:blip r:embed="rId5"/>
                      <a:stretch>
                        <a:fillRect/>
                      </a:stretch>
                    </p:blipFill>
                    <p:spPr>
                      <a:xfrm>
                        <a:off x="59681" y="2197768"/>
                        <a:ext cx="4446588" cy="2589213"/>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AFA8DDBF-E79E-4AE4-411C-431A9F9BE9CE}"/>
              </a:ext>
            </a:extLst>
          </p:cNvPr>
          <p:cNvGraphicFramePr>
            <a:graphicFrameLocks noChangeAspect="1"/>
          </p:cNvGraphicFramePr>
          <p:nvPr>
            <p:extLst>
              <p:ext uri="{D42A27DB-BD31-4B8C-83A1-F6EECF244321}">
                <p14:modId xmlns:p14="http://schemas.microsoft.com/office/powerpoint/2010/main" val="1293039892"/>
              </p:ext>
            </p:extLst>
          </p:nvPr>
        </p:nvGraphicFramePr>
        <p:xfrm>
          <a:off x="4535788" y="1889125"/>
          <a:ext cx="4568825" cy="3068638"/>
        </p:xfrm>
        <a:graphic>
          <a:graphicData uri="http://schemas.openxmlformats.org/presentationml/2006/ole">
            <mc:AlternateContent xmlns:mc="http://schemas.openxmlformats.org/markup-compatibility/2006">
              <mc:Choice xmlns:v="urn:schemas-microsoft-com:vml" Requires="v">
                <p:oleObj name="Worksheet" r:id="rId6" imgW="4832465" imgH="3244673" progId="Excel.Sheet.12">
                  <p:embed/>
                </p:oleObj>
              </mc:Choice>
              <mc:Fallback>
                <p:oleObj name="Worksheet" r:id="rId6" imgW="4832465" imgH="3244673" progId="Excel.Sheet.12">
                  <p:embed/>
                  <p:pic>
                    <p:nvPicPr>
                      <p:cNvPr id="13" name="Object 12">
                        <a:extLst>
                          <a:ext uri="{FF2B5EF4-FFF2-40B4-BE49-F238E27FC236}">
                            <a16:creationId xmlns:a16="http://schemas.microsoft.com/office/drawing/2014/main" id="{AFA8DDBF-E79E-4AE4-411C-431A9F9BE9CE}"/>
                          </a:ext>
                        </a:extLst>
                      </p:cNvPr>
                      <p:cNvPicPr/>
                      <p:nvPr/>
                    </p:nvPicPr>
                    <p:blipFill>
                      <a:blip r:embed="rId7"/>
                      <a:stretch>
                        <a:fillRect/>
                      </a:stretch>
                    </p:blipFill>
                    <p:spPr>
                      <a:xfrm>
                        <a:off x="4535788" y="1889125"/>
                        <a:ext cx="4568825" cy="306863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1F83B89D-E0D7-740E-6EBD-004A6A2DFFC4}"/>
              </a:ext>
            </a:extLst>
          </p:cNvPr>
          <p:cNvSpPr txBox="1"/>
          <p:nvPr/>
        </p:nvSpPr>
        <p:spPr>
          <a:xfrm>
            <a:off x="56692" y="1391716"/>
            <a:ext cx="805586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H" sz="1300" dirty="0">
                <a:cs typeface="Arial"/>
              </a:rPr>
              <a:t>Les tableaux ci-dessous résument qui peut changer le statut des projets (de tel statut – à tel statut)</a:t>
            </a:r>
            <a:endParaRPr lang="en-US" sz="1300" dirty="0">
              <a:cs typeface="Arial"/>
            </a:endParaRPr>
          </a:p>
        </p:txBody>
      </p:sp>
    </p:spTree>
    <p:extLst>
      <p:ext uri="{BB962C8B-B14F-4D97-AF65-F5344CB8AC3E}">
        <p14:creationId xmlns:p14="http://schemas.microsoft.com/office/powerpoint/2010/main" val="2866088236"/>
      </p:ext>
    </p:extLst>
  </p:cSld>
  <p:clrMapOvr>
    <a:masterClrMapping/>
  </p:clrMapOvr>
  <p:transition>
    <p:randomBa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D93E3-538B-3DB3-A1A7-E43DEE19C279}"/>
              </a:ext>
            </a:extLst>
          </p:cNvPr>
          <p:cNvSpPr>
            <a:spLocks noGrp="1"/>
          </p:cNvSpPr>
          <p:nvPr>
            <p:ph type="title"/>
          </p:nvPr>
        </p:nvSpPr>
        <p:spPr>
          <a:xfrm>
            <a:off x="0" y="793648"/>
            <a:ext cx="8446120" cy="400110"/>
          </a:xfrm>
        </p:spPr>
        <p:txBody>
          <a:bodyPr/>
          <a:lstStyle/>
          <a:p>
            <a:r>
              <a:rPr lang="en-US" sz="2000" b="1" dirty="0">
                <a:effectLst/>
                <a:latin typeface="+mn-lt"/>
                <a:ea typeface="Yu Gothic Light"/>
                <a:cs typeface="Arial"/>
              </a:rPr>
              <a:t>Modifier les </a:t>
            </a:r>
            <a:r>
              <a:rPr lang="en-US" sz="2000" b="1" dirty="0" err="1">
                <a:effectLst/>
                <a:latin typeface="+mn-lt"/>
                <a:ea typeface="Yu Gothic Light"/>
                <a:cs typeface="Arial"/>
              </a:rPr>
              <a:t>Projets</a:t>
            </a:r>
            <a:endParaRPr lang="en-US" sz="2000" dirty="0">
              <a:latin typeface="+mn-lt"/>
              <a:ea typeface="Yu Gothic Light"/>
              <a:cs typeface="Arial"/>
            </a:endParaRPr>
          </a:p>
        </p:txBody>
      </p:sp>
      <p:sp>
        <p:nvSpPr>
          <p:cNvPr id="5" name="Slide Number Placeholder 4">
            <a:extLst>
              <a:ext uri="{FF2B5EF4-FFF2-40B4-BE49-F238E27FC236}">
                <a16:creationId xmlns:a16="http://schemas.microsoft.com/office/drawing/2014/main" id="{0B43971E-5DFB-6F67-3E66-1E9CA2EF1756}"/>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33</a:t>
            </a:fld>
            <a:endParaRPr lang="en-GB" b="1">
              <a:solidFill>
                <a:srgbClr val="000000">
                  <a:lumMod val="65000"/>
                  <a:lumOff val="35000"/>
                </a:srgbClr>
              </a:solidFill>
            </a:endParaRPr>
          </a:p>
        </p:txBody>
      </p:sp>
      <p:cxnSp>
        <p:nvCxnSpPr>
          <p:cNvPr id="11" name="Straight Connector 10">
            <a:extLst>
              <a:ext uri="{FF2B5EF4-FFF2-40B4-BE49-F238E27FC236}">
                <a16:creationId xmlns:a16="http://schemas.microsoft.com/office/drawing/2014/main" id="{D4CCE67C-0F3E-F50B-D918-32E22E2A3BF8}"/>
              </a:ext>
            </a:extLst>
          </p:cNvPr>
          <p:cNvCxnSpPr>
            <a:cxnSpLocks/>
          </p:cNvCxnSpPr>
          <p:nvPr/>
        </p:nvCxnSpPr>
        <p:spPr bwMode="auto">
          <a:xfrm>
            <a:off x="0" y="1193758"/>
            <a:ext cx="1873624"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A793CE3F-89FD-5B8A-DB1D-C87027BE58F6}"/>
              </a:ext>
            </a:extLst>
          </p:cNvPr>
          <p:cNvSpPr txBox="1"/>
          <p:nvPr/>
        </p:nvSpPr>
        <p:spPr>
          <a:xfrm>
            <a:off x="413903" y="5264132"/>
            <a:ext cx="8559768" cy="692497"/>
          </a:xfrm>
          <a:prstGeom prst="rect">
            <a:avLst/>
          </a:prstGeom>
          <a:noFill/>
        </p:spPr>
        <p:txBody>
          <a:bodyPr wrap="square">
            <a:spAutoFit/>
          </a:bodyPr>
          <a:lstStyle/>
          <a:p>
            <a:r>
              <a:rPr lang="en-US" sz="1300" b="1" dirty="0">
                <a:solidFill>
                  <a:srgbClr val="FF0000"/>
                </a:solidFill>
              </a:rPr>
              <a:t>(1)* </a:t>
            </a:r>
            <a:r>
              <a:rPr lang="fr-CH" sz="1300" dirty="0"/>
              <a:t>Ce scénario se produit dans les projets multisectoriels qui sont ‘</a:t>
            </a:r>
            <a:r>
              <a:rPr lang="fr-CH" sz="1300" b="1" dirty="0" err="1"/>
              <a:t>Returned</a:t>
            </a:r>
            <a:r>
              <a:rPr lang="fr-CH" sz="1300" b="1" dirty="0"/>
              <a:t> for Edit</a:t>
            </a:r>
            <a:r>
              <a:rPr lang="fr-CH" sz="1300" dirty="0"/>
              <a:t>' par l'un des clusters participants. Dans ce cas, les autres clusters dont le statut correspondant individuel est ‘</a:t>
            </a:r>
            <a:r>
              <a:rPr lang="fr-CH" sz="1300" b="1" dirty="0"/>
              <a:t>Under </a:t>
            </a:r>
            <a:r>
              <a:rPr lang="fr-CH" sz="1300" b="1" dirty="0" err="1"/>
              <a:t>Review</a:t>
            </a:r>
            <a:r>
              <a:rPr lang="fr-CH" sz="1300" dirty="0"/>
              <a:t>' PEUVENT </a:t>
            </a:r>
            <a:r>
              <a:rPr lang="fr-CH" sz="1300" b="1" dirty="0"/>
              <a:t>modifier</a:t>
            </a:r>
            <a:r>
              <a:rPr lang="fr-CH" sz="1300" dirty="0"/>
              <a:t> leur partie</a:t>
            </a:r>
            <a:endParaRPr lang="tr-TR" sz="1300" b="1" dirty="0">
              <a:solidFill>
                <a:srgbClr val="FF0000"/>
              </a:solidFill>
            </a:endParaRPr>
          </a:p>
        </p:txBody>
      </p:sp>
      <p:graphicFrame>
        <p:nvGraphicFramePr>
          <p:cNvPr id="4" name="Object 3">
            <a:extLst>
              <a:ext uri="{FF2B5EF4-FFF2-40B4-BE49-F238E27FC236}">
                <a16:creationId xmlns:a16="http://schemas.microsoft.com/office/drawing/2014/main" id="{F8AE24EA-96C2-69E3-F191-6C52DEFDC78E}"/>
              </a:ext>
            </a:extLst>
          </p:cNvPr>
          <p:cNvGraphicFramePr>
            <a:graphicFrameLocks noChangeAspect="1"/>
          </p:cNvGraphicFramePr>
          <p:nvPr>
            <p:extLst>
              <p:ext uri="{D42A27DB-BD31-4B8C-83A1-F6EECF244321}">
                <p14:modId xmlns:p14="http://schemas.microsoft.com/office/powerpoint/2010/main" val="501623616"/>
              </p:ext>
            </p:extLst>
          </p:nvPr>
        </p:nvGraphicFramePr>
        <p:xfrm>
          <a:off x="1087966" y="1665209"/>
          <a:ext cx="7112000" cy="3392488"/>
        </p:xfrm>
        <a:graphic>
          <a:graphicData uri="http://schemas.openxmlformats.org/presentationml/2006/ole">
            <mc:AlternateContent xmlns:mc="http://schemas.openxmlformats.org/markup-compatibility/2006">
              <mc:Choice xmlns:v="urn:schemas-microsoft-com:vml" Requires="v">
                <p:oleObj name="Worksheet" r:id="rId3" imgW="5499189" imgH="2622727" progId="Excel.Sheet.12">
                  <p:embed/>
                </p:oleObj>
              </mc:Choice>
              <mc:Fallback>
                <p:oleObj name="Worksheet" r:id="rId3" imgW="5499189" imgH="2622727" progId="Excel.Sheet.12">
                  <p:embed/>
                  <p:pic>
                    <p:nvPicPr>
                      <p:cNvPr id="4" name="Object 3">
                        <a:extLst>
                          <a:ext uri="{FF2B5EF4-FFF2-40B4-BE49-F238E27FC236}">
                            <a16:creationId xmlns:a16="http://schemas.microsoft.com/office/drawing/2014/main" id="{F8AE24EA-96C2-69E3-F191-6C52DEFDC78E}"/>
                          </a:ext>
                        </a:extLst>
                      </p:cNvPr>
                      <p:cNvPicPr/>
                      <p:nvPr/>
                    </p:nvPicPr>
                    <p:blipFill>
                      <a:blip r:embed="rId4"/>
                      <a:stretch>
                        <a:fillRect/>
                      </a:stretch>
                    </p:blipFill>
                    <p:spPr>
                      <a:xfrm>
                        <a:off x="1087966" y="1665209"/>
                        <a:ext cx="7112000" cy="33924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0DF1E0A7-9308-B5B6-C823-81B7B2B253F4}"/>
              </a:ext>
            </a:extLst>
          </p:cNvPr>
          <p:cNvSpPr txBox="1"/>
          <p:nvPr/>
        </p:nvSpPr>
        <p:spPr>
          <a:xfrm>
            <a:off x="0" y="1358170"/>
            <a:ext cx="805586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H" sz="1300" dirty="0">
                <a:cs typeface="Arial"/>
              </a:rPr>
              <a:t>Le tableau ci-dessous résume qui peut modifier les projets en fonction de leur(s) statut(s)</a:t>
            </a:r>
            <a:endParaRPr lang="en-US" sz="1300" dirty="0">
              <a:cs typeface="Arial"/>
            </a:endParaRPr>
          </a:p>
        </p:txBody>
      </p:sp>
    </p:spTree>
    <p:extLst>
      <p:ext uri="{BB962C8B-B14F-4D97-AF65-F5344CB8AC3E}">
        <p14:creationId xmlns:p14="http://schemas.microsoft.com/office/powerpoint/2010/main" val="334704789"/>
      </p:ext>
    </p:extLst>
  </p:cSld>
  <p:clrMapOvr>
    <a:masterClrMapping/>
  </p:clrMapOvr>
  <p:transition>
    <p:randomBar/>
  </p:transition>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Description automatically generated">
            <a:extLst>
              <a:ext uri="{FF2B5EF4-FFF2-40B4-BE49-F238E27FC236}">
                <a16:creationId xmlns:a16="http://schemas.microsoft.com/office/drawing/2014/main" id="{B36BD6B7-0C81-63F7-96C4-109A05A50D2A}"/>
              </a:ext>
            </a:extLst>
          </p:cNvPr>
          <p:cNvPicPr>
            <a:picLocks noChangeAspect="1"/>
          </p:cNvPicPr>
          <p:nvPr/>
        </p:nvPicPr>
        <p:blipFill rotWithShape="1">
          <a:blip r:embed="rId2">
            <a:extLst>
              <a:ext uri="{28A0092B-C50C-407E-A947-70E740481C1C}">
                <a14:useLocalDpi xmlns:a14="http://schemas.microsoft.com/office/drawing/2010/main" val="0"/>
              </a:ext>
            </a:extLst>
          </a:blip>
          <a:srcRect r="20425"/>
          <a:stretch/>
        </p:blipFill>
        <p:spPr>
          <a:xfrm>
            <a:off x="5147860" y="3795534"/>
            <a:ext cx="3789952" cy="1907171"/>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188392DB-145F-DA99-4889-BE6C004A264C}"/>
              </a:ext>
            </a:extLst>
          </p:cNvPr>
          <p:cNvPicPr>
            <a:picLocks noChangeAspect="1"/>
          </p:cNvPicPr>
          <p:nvPr/>
        </p:nvPicPr>
        <p:blipFill>
          <a:blip r:embed="rId3"/>
          <a:stretch>
            <a:fillRect/>
          </a:stretch>
        </p:blipFill>
        <p:spPr>
          <a:xfrm>
            <a:off x="144699" y="3241437"/>
            <a:ext cx="4834054" cy="2510791"/>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48A6504E-8077-0CC2-5040-F602C2C21ED4}"/>
              </a:ext>
            </a:extLst>
          </p:cNvPr>
          <p:cNvSpPr>
            <a:spLocks noGrp="1"/>
          </p:cNvSpPr>
          <p:nvPr>
            <p:ph type="title"/>
          </p:nvPr>
        </p:nvSpPr>
        <p:spPr>
          <a:xfrm>
            <a:off x="0" y="819397"/>
            <a:ext cx="8231187" cy="400110"/>
          </a:xfrm>
        </p:spPr>
        <p:txBody>
          <a:bodyPr/>
          <a:lstStyle/>
          <a:p>
            <a:r>
              <a:rPr lang="fr-FR" sz="2000" dirty="0">
                <a:latin typeface="+mn-lt"/>
                <a:ea typeface="Yu Gothic Light"/>
                <a:cs typeface="Times New Roman"/>
              </a:rPr>
              <a:t>Réviser les Projets Publiés</a:t>
            </a:r>
            <a:endParaRPr lang="fr-FR" sz="2000" b="0" dirty="0">
              <a:latin typeface="+mn-lt"/>
              <a:ea typeface="Yu Gothic Light"/>
              <a:cs typeface="Times New Roman"/>
            </a:endParaRPr>
          </a:p>
        </p:txBody>
      </p:sp>
      <p:sp>
        <p:nvSpPr>
          <p:cNvPr id="3" name="Text Placeholder 2">
            <a:extLst>
              <a:ext uri="{FF2B5EF4-FFF2-40B4-BE49-F238E27FC236}">
                <a16:creationId xmlns:a16="http://schemas.microsoft.com/office/drawing/2014/main" id="{1205FCAC-581F-DAE8-FFE3-C611727AD766}"/>
              </a:ext>
            </a:extLst>
          </p:cNvPr>
          <p:cNvSpPr>
            <a:spLocks noGrp="1"/>
          </p:cNvSpPr>
          <p:nvPr>
            <p:ph type="body" sz="quarter" idx="13"/>
          </p:nvPr>
        </p:nvSpPr>
        <p:spPr>
          <a:xfrm>
            <a:off x="0" y="1296694"/>
            <a:ext cx="8937812" cy="1836144"/>
          </a:xfrm>
        </p:spPr>
        <p:txBody>
          <a:bodyPr/>
          <a:lstStyle/>
          <a:p>
            <a:pPr>
              <a:buClr>
                <a:srgbClr val="000000"/>
              </a:buClr>
              <a:buFont typeface="Arial"/>
              <a:buChar char="•"/>
            </a:pPr>
            <a:r>
              <a:rPr lang="fr-CH" sz="1400" dirty="0"/>
              <a:t>Lorsqu'une décision est prise de réviser les projets, par exemple en raison d'un changement de contexte, de besoins ou de planification, les projets publiés devront être révisés pour inclure les chiffres mis à jour. Les propriétaires de projets peuvent le faire en créant une nouvelle version. Les étapes sont les suivantes </a:t>
            </a:r>
            <a:r>
              <a:rPr lang="en-US" sz="1400" dirty="0"/>
              <a:t>:</a:t>
            </a:r>
          </a:p>
          <a:p>
            <a:pPr>
              <a:buClr>
                <a:srgbClr val="000000"/>
              </a:buClr>
              <a:buFont typeface="Arial"/>
              <a:buChar char="•"/>
            </a:pPr>
            <a:r>
              <a:rPr lang="fr-CH" sz="1400" dirty="0"/>
              <a:t>Cliquez sur le </a:t>
            </a:r>
            <a:r>
              <a:rPr lang="fr-CH" sz="1400" b="1" dirty="0"/>
              <a:t>symbole du stylo </a:t>
            </a:r>
            <a:r>
              <a:rPr lang="fr-CH" sz="1400" dirty="0"/>
              <a:t>pour créer une nouvelle version du projet</a:t>
            </a:r>
            <a:r>
              <a:rPr lang="en-US" sz="1400" dirty="0"/>
              <a:t>. </a:t>
            </a:r>
            <a:r>
              <a:rPr lang="fr-CH" sz="1400" dirty="0"/>
              <a:t>Par exemple, si le code du projet est </a:t>
            </a:r>
            <a:r>
              <a:rPr lang="fr-CH" sz="1400" dirty="0">
                <a:solidFill>
                  <a:schemeClr val="accent4">
                    <a:lumMod val="75000"/>
                  </a:schemeClr>
                </a:solidFill>
              </a:rPr>
              <a:t>HBFA23-PRO-205397-</a:t>
            </a:r>
            <a:r>
              <a:rPr lang="fr-CH" sz="1600" b="1" dirty="0">
                <a:solidFill>
                  <a:schemeClr val="accent4">
                    <a:lumMod val="75000"/>
                  </a:schemeClr>
                </a:solidFill>
              </a:rPr>
              <a:t>1</a:t>
            </a:r>
            <a:r>
              <a:rPr lang="fr-CH" sz="1400" dirty="0"/>
              <a:t>, la nouvelle version créée aura le même code, à l'exception du 'numéro de version' indiqué avec un suffixe après le signe de tiret, comme</a:t>
            </a:r>
            <a:r>
              <a:rPr lang="en-US" sz="1400" dirty="0"/>
              <a:t> </a:t>
            </a:r>
            <a:r>
              <a:rPr lang="fr-CH" sz="1400" dirty="0">
                <a:solidFill>
                  <a:schemeClr val="accent4">
                    <a:lumMod val="75000"/>
                  </a:schemeClr>
                </a:solidFill>
              </a:rPr>
              <a:t>HBFA23-PRO-205397-</a:t>
            </a:r>
            <a:r>
              <a:rPr lang="en-US" b="1" dirty="0">
                <a:solidFill>
                  <a:schemeClr val="accent4">
                    <a:lumMod val="75000"/>
                  </a:schemeClr>
                </a:solidFill>
              </a:rPr>
              <a:t>2.</a:t>
            </a:r>
            <a:endParaRPr lang="en-US" sz="1400" dirty="0">
              <a:ea typeface="Yu Mincho"/>
              <a:cs typeface="Arial"/>
            </a:endParaRPr>
          </a:p>
        </p:txBody>
      </p:sp>
      <p:sp>
        <p:nvSpPr>
          <p:cNvPr id="5" name="Slide Number Placeholder 4">
            <a:extLst>
              <a:ext uri="{FF2B5EF4-FFF2-40B4-BE49-F238E27FC236}">
                <a16:creationId xmlns:a16="http://schemas.microsoft.com/office/drawing/2014/main" id="{CC5946D1-B02B-5E9F-9E99-4CA63B05DC53}"/>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34</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E1D4A34E-8B7E-0B9C-6053-81881ACF9904}"/>
              </a:ext>
            </a:extLst>
          </p:cNvPr>
          <p:cNvCxnSpPr>
            <a:cxnSpLocks/>
          </p:cNvCxnSpPr>
          <p:nvPr/>
        </p:nvCxnSpPr>
        <p:spPr bwMode="auto">
          <a:xfrm>
            <a:off x="0" y="1219507"/>
            <a:ext cx="4858871"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9" name="Oval 8">
            <a:extLst>
              <a:ext uri="{FF2B5EF4-FFF2-40B4-BE49-F238E27FC236}">
                <a16:creationId xmlns:a16="http://schemas.microsoft.com/office/drawing/2014/main" id="{FC14CF6F-233C-4D11-A4A3-21B1A0DC6DB8}"/>
              </a:ext>
            </a:extLst>
          </p:cNvPr>
          <p:cNvSpPr/>
          <p:nvPr/>
        </p:nvSpPr>
        <p:spPr bwMode="auto">
          <a:xfrm>
            <a:off x="490694" y="3795534"/>
            <a:ext cx="354671" cy="405273"/>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9" name="Arrow: Up 18">
            <a:extLst>
              <a:ext uri="{FF2B5EF4-FFF2-40B4-BE49-F238E27FC236}">
                <a16:creationId xmlns:a16="http://schemas.microsoft.com/office/drawing/2014/main" id="{30CF4997-0639-14DD-ACAC-81A14EA49A11}"/>
              </a:ext>
            </a:extLst>
          </p:cNvPr>
          <p:cNvSpPr/>
          <p:nvPr/>
        </p:nvSpPr>
        <p:spPr bwMode="auto">
          <a:xfrm rot="5400000">
            <a:off x="100650" y="3822369"/>
            <a:ext cx="226536" cy="351602"/>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B78E1DAD-F036-AEED-4D02-DBBEADFB0FE8}"/>
              </a:ext>
            </a:extLst>
          </p:cNvPr>
          <p:cNvSpPr/>
          <p:nvPr/>
        </p:nvSpPr>
        <p:spPr bwMode="auto">
          <a:xfrm>
            <a:off x="1800725" y="3229321"/>
            <a:ext cx="228600" cy="271943"/>
          </a:xfrm>
          <a:prstGeom prst="rect">
            <a:avLst/>
          </a:prstGeom>
          <a:noFill/>
          <a:ln>
            <a:solidFill>
              <a:schemeClr val="accent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accent4">
                  <a:lumMod val="75000"/>
                </a:schemeClr>
              </a:solidFill>
              <a:effectLst/>
              <a:latin typeface="Arial" charset="0"/>
            </a:endParaRPr>
          </a:p>
        </p:txBody>
      </p:sp>
      <p:sp>
        <p:nvSpPr>
          <p:cNvPr id="14" name="Rectangle 13">
            <a:extLst>
              <a:ext uri="{FF2B5EF4-FFF2-40B4-BE49-F238E27FC236}">
                <a16:creationId xmlns:a16="http://schemas.microsoft.com/office/drawing/2014/main" id="{A8FFC318-A645-1F07-5FDC-7DD5C81BF816}"/>
              </a:ext>
            </a:extLst>
          </p:cNvPr>
          <p:cNvSpPr/>
          <p:nvPr/>
        </p:nvSpPr>
        <p:spPr bwMode="auto">
          <a:xfrm>
            <a:off x="6146686" y="3884902"/>
            <a:ext cx="196964" cy="182575"/>
          </a:xfrm>
          <a:prstGeom prst="rect">
            <a:avLst/>
          </a:prstGeom>
          <a:noFill/>
          <a:ln>
            <a:solidFill>
              <a:schemeClr val="accent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accent4">
                  <a:lumMod val="75000"/>
                </a:schemeClr>
              </a:solidFill>
              <a:effectLst/>
              <a:latin typeface="Arial" charset="0"/>
            </a:endParaRPr>
          </a:p>
        </p:txBody>
      </p:sp>
    </p:spTree>
    <p:extLst>
      <p:ext uri="{BB962C8B-B14F-4D97-AF65-F5344CB8AC3E}">
        <p14:creationId xmlns:p14="http://schemas.microsoft.com/office/powerpoint/2010/main" val="622388476"/>
      </p:ext>
    </p:extLst>
  </p:cSld>
  <p:clrMapOvr>
    <a:masterClrMapping/>
  </p:clrMapOvr>
  <p:transition>
    <p:randomBa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D6DCC-B6F1-C34A-A629-E5D6620288A7}"/>
              </a:ext>
            </a:extLst>
          </p:cNvPr>
          <p:cNvSpPr>
            <a:spLocks noGrp="1"/>
          </p:cNvSpPr>
          <p:nvPr>
            <p:ph type="title"/>
          </p:nvPr>
        </p:nvSpPr>
        <p:spPr>
          <a:xfrm>
            <a:off x="1" y="795169"/>
            <a:ext cx="9143999" cy="400110"/>
          </a:xfrm>
        </p:spPr>
        <p:txBody>
          <a:bodyPr/>
          <a:lstStyle/>
          <a:p>
            <a:pPr lvl="0">
              <a:lnSpc>
                <a:spcPct val="107000"/>
              </a:lnSpc>
            </a:pPr>
            <a:r>
              <a:rPr lang="fr-CH" sz="2000" dirty="0">
                <a:effectLst/>
                <a:latin typeface="Arial"/>
                <a:ea typeface="Calibri" panose="020F0502020204030204" pitchFamily="34" charset="0"/>
                <a:cs typeface="Arial"/>
              </a:rPr>
              <a:t>Télécharger les données des projets</a:t>
            </a:r>
            <a:endParaRPr lang="en-US" sz="2000" dirty="0">
              <a:effectLst/>
              <a:latin typeface="Arial"/>
              <a:ea typeface="Calibri" panose="020F0502020204030204" pitchFamily="34" charset="0"/>
              <a:cs typeface="Arial"/>
            </a:endParaRPr>
          </a:p>
        </p:txBody>
      </p:sp>
      <p:sp>
        <p:nvSpPr>
          <p:cNvPr id="3" name="Text Placeholder 2">
            <a:extLst>
              <a:ext uri="{FF2B5EF4-FFF2-40B4-BE49-F238E27FC236}">
                <a16:creationId xmlns:a16="http://schemas.microsoft.com/office/drawing/2014/main" id="{9A3A1672-A708-AB0D-CF77-BE16A0760F92}"/>
              </a:ext>
            </a:extLst>
          </p:cNvPr>
          <p:cNvSpPr>
            <a:spLocks noGrp="1"/>
          </p:cNvSpPr>
          <p:nvPr>
            <p:ph type="body" sz="quarter" idx="13"/>
          </p:nvPr>
        </p:nvSpPr>
        <p:spPr>
          <a:xfrm>
            <a:off x="0" y="1207736"/>
            <a:ext cx="9143998" cy="3352456"/>
          </a:xfrm>
        </p:spPr>
        <p:txBody>
          <a:bodyPr/>
          <a:lstStyle/>
          <a:p>
            <a:pPr marL="0" indent="0">
              <a:buNone/>
            </a:pPr>
            <a:r>
              <a:rPr lang="fr-CH" sz="1400" dirty="0">
                <a:latin typeface="Arial" panose="020B0604020202020204" pitchFamily="34" charset="0"/>
                <a:ea typeface="Yu Mincho" panose="02020400000000000000" pitchFamily="18" charset="-128"/>
                <a:cs typeface="Arial" panose="020B0604020202020204" pitchFamily="34" charset="0"/>
              </a:rPr>
              <a:t>Les ensembles de données des projets peuvent être extraits de l'interface du Project Module de la manière suivante </a:t>
            </a:r>
            <a:r>
              <a:rPr lang="en-US" sz="1400" dirty="0">
                <a:latin typeface="Arial" panose="020B0604020202020204" pitchFamily="34" charset="0"/>
                <a:ea typeface="Yu Mincho" panose="02020400000000000000" pitchFamily="18" charset="-128"/>
                <a:cs typeface="Arial" panose="020B0604020202020204" pitchFamily="34" charset="0"/>
              </a:rPr>
              <a:t>:</a:t>
            </a:r>
          </a:p>
          <a:p>
            <a:r>
              <a:rPr lang="fr-CH" sz="1400" dirty="0">
                <a:latin typeface="Arial" panose="020B0604020202020204" pitchFamily="34" charset="0"/>
                <a:ea typeface="Yu Mincho" panose="02020400000000000000" pitchFamily="18" charset="-128"/>
                <a:cs typeface="Arial" panose="020B0604020202020204" pitchFamily="34" charset="0"/>
              </a:rPr>
              <a:t>Sélectionnez le plan dans le panneau de gauche, puis cliquez sur l'icône avec des barres pour voir les différents rapports disponibles au format Excel. Ceux-ci comprennent </a:t>
            </a:r>
            <a:r>
              <a:rPr lang="en-US" sz="1400" dirty="0">
                <a:latin typeface="Arial" panose="020B0604020202020204" pitchFamily="34" charset="0"/>
                <a:ea typeface="Yu Mincho" panose="02020400000000000000" pitchFamily="18" charset="-128"/>
                <a:cs typeface="Arial" panose="020B0604020202020204" pitchFamily="34" charset="0"/>
              </a:rPr>
              <a:t>:</a:t>
            </a:r>
          </a:p>
          <a:p>
            <a:pPr lvl="1"/>
            <a:r>
              <a:rPr lang="fr-CH" sz="1300" u="sng" dirty="0">
                <a:effectLst/>
                <a:latin typeface="Arial" panose="020B0604020202020204" pitchFamily="34" charset="0"/>
                <a:ea typeface="Yu Mincho" panose="02020400000000000000" pitchFamily="18" charset="-128"/>
                <a:cs typeface="Arial" panose="020B0604020202020204" pitchFamily="34" charset="0"/>
              </a:rPr>
              <a:t>Télécharger la vue sommaire actuelle des projets : </a:t>
            </a:r>
            <a:r>
              <a:rPr lang="fr-CH" sz="1300" dirty="0">
                <a:effectLst/>
                <a:latin typeface="Arial" panose="020B0604020202020204" pitchFamily="34" charset="0"/>
                <a:ea typeface="Yu Mincho" panose="02020400000000000000" pitchFamily="18" charset="-128"/>
                <a:cs typeface="Arial" panose="020B0604020202020204" pitchFamily="34" charset="0"/>
              </a:rPr>
              <a:t>Tableau récapitulatif uniquement des projets affichés à l'écran</a:t>
            </a:r>
            <a:r>
              <a:rPr lang="en-US" sz="1300" dirty="0">
                <a:effectLst/>
                <a:latin typeface="Arial" panose="020B0604020202020204" pitchFamily="34" charset="0"/>
                <a:ea typeface="Yu Mincho" panose="02020400000000000000" pitchFamily="18" charset="-128"/>
                <a:cs typeface="Arial" panose="020B0604020202020204" pitchFamily="34" charset="0"/>
              </a:rPr>
              <a:t>.</a:t>
            </a:r>
          </a:p>
          <a:p>
            <a:pPr lvl="1"/>
            <a:r>
              <a:rPr lang="en-US" sz="1300" u="sng" dirty="0" err="1">
                <a:latin typeface="Arial" panose="020B0604020202020204" pitchFamily="34" charset="0"/>
                <a:ea typeface="Yu Mincho" panose="02020400000000000000" pitchFamily="18" charset="-128"/>
                <a:cs typeface="Arial" panose="020B0604020202020204" pitchFamily="34" charset="0"/>
              </a:rPr>
              <a:t>Télécharger</a:t>
            </a:r>
            <a:r>
              <a:rPr lang="en-US" sz="1300" u="sng" dirty="0">
                <a:latin typeface="Arial" panose="020B0604020202020204" pitchFamily="34" charset="0"/>
                <a:ea typeface="Yu Mincho" panose="02020400000000000000" pitchFamily="18" charset="-128"/>
                <a:cs typeface="Arial" panose="020B0604020202020204" pitchFamily="34" charset="0"/>
              </a:rPr>
              <a:t> </a:t>
            </a:r>
            <a:r>
              <a:rPr lang="en-US" sz="1300" u="sng" dirty="0" err="1">
                <a:latin typeface="Arial" panose="020B0604020202020204" pitchFamily="34" charset="0"/>
                <a:ea typeface="Yu Mincho" panose="02020400000000000000" pitchFamily="18" charset="-128"/>
                <a:cs typeface="Arial" panose="020B0604020202020204" pitchFamily="34" charset="0"/>
              </a:rPr>
              <a:t>toutes</a:t>
            </a:r>
            <a:r>
              <a:rPr lang="en-US" sz="1300" u="sng" dirty="0">
                <a:latin typeface="Arial" panose="020B0604020202020204" pitchFamily="34" charset="0"/>
                <a:ea typeface="Yu Mincho" panose="02020400000000000000" pitchFamily="18" charset="-128"/>
                <a:cs typeface="Arial" panose="020B0604020202020204" pitchFamily="34" charset="0"/>
              </a:rPr>
              <a:t> les </a:t>
            </a:r>
            <a:r>
              <a:rPr lang="en-US" sz="1300" u="sng" dirty="0" err="1">
                <a:latin typeface="Arial" panose="020B0604020202020204" pitchFamily="34" charset="0"/>
                <a:ea typeface="Yu Mincho" panose="02020400000000000000" pitchFamily="18" charset="-128"/>
                <a:cs typeface="Arial" panose="020B0604020202020204" pitchFamily="34" charset="0"/>
              </a:rPr>
              <a:t>données</a:t>
            </a:r>
            <a:r>
              <a:rPr lang="en-US" sz="1300" dirty="0">
                <a:effectLst/>
                <a:latin typeface="Arial" panose="020B0604020202020204" pitchFamily="34" charset="0"/>
                <a:ea typeface="Yu Mincho" panose="02020400000000000000" pitchFamily="18" charset="-128"/>
                <a:cs typeface="Arial" panose="020B0604020202020204" pitchFamily="34" charset="0"/>
              </a:rPr>
              <a:t>: </a:t>
            </a:r>
            <a:r>
              <a:rPr lang="fr-CH" sz="1300" dirty="0">
                <a:effectLst/>
                <a:latin typeface="Arial" panose="020B0604020202020204" pitchFamily="34" charset="0"/>
                <a:ea typeface="Yu Mincho" panose="02020400000000000000" pitchFamily="18" charset="-128"/>
                <a:cs typeface="Arial" panose="020B0604020202020204" pitchFamily="34" charset="0"/>
              </a:rPr>
              <a:t>Télécharger toutes les données : Liste de tous les détails des projets, des budgets, des </a:t>
            </a:r>
            <a:r>
              <a:rPr lang="fr-CH" sz="1300" dirty="0" err="1">
                <a:effectLst/>
                <a:latin typeface="Arial" panose="020B0604020202020204" pitchFamily="34" charset="0"/>
                <a:ea typeface="Yu Mincho" panose="02020400000000000000" pitchFamily="18" charset="-128"/>
                <a:cs typeface="Arial" panose="020B0604020202020204" pitchFamily="34" charset="0"/>
              </a:rPr>
              <a:t>caseloads</a:t>
            </a:r>
            <a:r>
              <a:rPr lang="fr-CH" sz="1300" dirty="0">
                <a:effectLst/>
                <a:latin typeface="Arial" panose="020B0604020202020204" pitchFamily="34" charset="0"/>
                <a:ea typeface="Yu Mincho" panose="02020400000000000000" pitchFamily="18" charset="-128"/>
                <a:cs typeface="Arial" panose="020B0604020202020204" pitchFamily="34" charset="0"/>
              </a:rPr>
              <a:t> globaux des projets et des cibles des indicateurs des projets, mais les données désagrégées ne sont pas disponibles dans ce rapport</a:t>
            </a:r>
            <a:r>
              <a:rPr lang="en-US" sz="1300" dirty="0">
                <a:effectLst/>
                <a:latin typeface="Arial" panose="020B0604020202020204" pitchFamily="34" charset="0"/>
                <a:ea typeface="Yu Mincho" panose="02020400000000000000" pitchFamily="18" charset="-128"/>
                <a:cs typeface="Arial" panose="020B0604020202020204" pitchFamily="34" charset="0"/>
              </a:rPr>
              <a:t>.</a:t>
            </a:r>
          </a:p>
          <a:p>
            <a:pPr lvl="1"/>
            <a:r>
              <a:rPr lang="en-US" sz="1300" u="sng" dirty="0" err="1">
                <a:latin typeface="Arial" panose="020B0604020202020204" pitchFamily="34" charset="0"/>
                <a:ea typeface="Yu Mincho" panose="02020400000000000000" pitchFamily="18" charset="-128"/>
                <a:cs typeface="Arial" panose="020B0604020202020204" pitchFamily="34" charset="0"/>
              </a:rPr>
              <a:t>Télécharger</a:t>
            </a:r>
            <a:r>
              <a:rPr lang="en-US" sz="1300" u="sng" dirty="0">
                <a:latin typeface="Arial" panose="020B0604020202020204" pitchFamily="34" charset="0"/>
                <a:ea typeface="Yu Mincho" panose="02020400000000000000" pitchFamily="18" charset="-128"/>
                <a:cs typeface="Arial" panose="020B0604020202020204" pitchFamily="34" charset="0"/>
              </a:rPr>
              <a:t> </a:t>
            </a:r>
            <a:r>
              <a:rPr lang="en-US" sz="1300" u="sng" dirty="0" err="1">
                <a:latin typeface="Arial" panose="020B0604020202020204" pitchFamily="34" charset="0"/>
                <a:ea typeface="Yu Mincho" panose="02020400000000000000" pitchFamily="18" charset="-128"/>
                <a:cs typeface="Arial" panose="020B0604020202020204" pitchFamily="34" charset="0"/>
              </a:rPr>
              <a:t>tous</a:t>
            </a:r>
            <a:r>
              <a:rPr lang="en-US" sz="1300" u="sng" dirty="0">
                <a:latin typeface="Arial" panose="020B0604020202020204" pitchFamily="34" charset="0"/>
                <a:ea typeface="Yu Mincho" panose="02020400000000000000" pitchFamily="18" charset="-128"/>
                <a:cs typeface="Arial" panose="020B0604020202020204" pitchFamily="34" charset="0"/>
              </a:rPr>
              <a:t> les emplacements </a:t>
            </a:r>
            <a:r>
              <a:rPr lang="en-US" sz="1300" dirty="0">
                <a:latin typeface="Arial" panose="020B0604020202020204" pitchFamily="34" charset="0"/>
                <a:ea typeface="Yu Mincho" panose="02020400000000000000" pitchFamily="18" charset="-128"/>
                <a:cs typeface="Arial" panose="020B0604020202020204" pitchFamily="34" charset="0"/>
              </a:rPr>
              <a:t>: </a:t>
            </a:r>
            <a:r>
              <a:rPr lang="fr-CH" sz="1300" dirty="0">
                <a:latin typeface="Arial" panose="020B0604020202020204" pitchFamily="34" charset="0"/>
                <a:ea typeface="Yu Mincho" panose="02020400000000000000" pitchFamily="18" charset="-128"/>
                <a:cs typeface="Arial" panose="020B0604020202020204" pitchFamily="34" charset="0"/>
              </a:rPr>
              <a:t>Liste de toutes les localisations et de leurs détails.</a:t>
            </a:r>
            <a:r>
              <a:rPr lang="en-US" sz="1300" dirty="0">
                <a:effectLst/>
                <a:latin typeface="Arial" panose="020B0604020202020204" pitchFamily="34" charset="0"/>
                <a:ea typeface="Yu Mincho" panose="02020400000000000000" pitchFamily="18" charset="-128"/>
                <a:cs typeface="Arial" panose="020B0604020202020204" pitchFamily="34" charset="0"/>
              </a:rPr>
              <a:t>.</a:t>
            </a:r>
            <a:endParaRPr lang="en-US" sz="1300" dirty="0">
              <a:latin typeface="Arial" panose="020B0604020202020204" pitchFamily="34" charset="0"/>
              <a:ea typeface="Yu Mincho" panose="02020400000000000000" pitchFamily="18" charset="-128"/>
              <a:cs typeface="Arial" panose="020B0604020202020204" pitchFamily="34" charset="0"/>
            </a:endParaRPr>
          </a:p>
          <a:p>
            <a:pPr lvl="1"/>
            <a:r>
              <a:rPr lang="en-US" sz="1300" u="sng" dirty="0">
                <a:latin typeface="Arial" panose="020B0604020202020204" pitchFamily="34" charset="0"/>
                <a:ea typeface="Yu Mincho" panose="02020400000000000000" pitchFamily="18" charset="-128"/>
                <a:cs typeface="Arial" panose="020B0604020202020204" pitchFamily="34" charset="0"/>
              </a:rPr>
              <a:t> </a:t>
            </a:r>
            <a:r>
              <a:rPr lang="fr-CH" sz="1300" u="sng" dirty="0">
                <a:latin typeface="Arial" panose="020B0604020202020204" pitchFamily="34" charset="0"/>
                <a:ea typeface="Yu Mincho" panose="02020400000000000000" pitchFamily="18" charset="-128"/>
                <a:cs typeface="Arial" panose="020B0604020202020204" pitchFamily="34" charset="0"/>
              </a:rPr>
              <a:t>Télécharger toutes les données désagrégées de la charge de travail</a:t>
            </a:r>
            <a:r>
              <a:rPr lang="en-US" sz="1300" dirty="0">
                <a:latin typeface="Arial" panose="020B0604020202020204" pitchFamily="34" charset="0"/>
                <a:ea typeface="Yu Mincho" panose="02020400000000000000" pitchFamily="18" charset="-128"/>
                <a:cs typeface="Arial" panose="020B0604020202020204" pitchFamily="34" charset="0"/>
              </a:rPr>
              <a:t>: Li</a:t>
            </a:r>
            <a:r>
              <a:rPr lang="fr-CH" sz="1300" dirty="0" err="1">
                <a:latin typeface="Arial" panose="020B0604020202020204" pitchFamily="34" charset="0"/>
                <a:ea typeface="Yu Mincho" panose="02020400000000000000" pitchFamily="18" charset="-128"/>
                <a:cs typeface="Arial" panose="020B0604020202020204" pitchFamily="34" charset="0"/>
              </a:rPr>
              <a:t>ste</a:t>
            </a:r>
            <a:r>
              <a:rPr lang="fr-CH" sz="1300" dirty="0">
                <a:latin typeface="Arial" panose="020B0604020202020204" pitchFamily="34" charset="0"/>
                <a:ea typeface="Yu Mincho" panose="02020400000000000000" pitchFamily="18" charset="-128"/>
                <a:cs typeface="Arial" panose="020B0604020202020204" pitchFamily="34" charset="0"/>
              </a:rPr>
              <a:t> de tous les </a:t>
            </a:r>
            <a:r>
              <a:rPr lang="fr-CH" sz="1300" dirty="0" err="1">
                <a:latin typeface="Arial" panose="020B0604020202020204" pitchFamily="34" charset="0"/>
                <a:ea typeface="Yu Mincho" panose="02020400000000000000" pitchFamily="18" charset="-128"/>
                <a:cs typeface="Arial" panose="020B0604020202020204" pitchFamily="34" charset="0"/>
              </a:rPr>
              <a:t>caseloads</a:t>
            </a:r>
            <a:r>
              <a:rPr lang="fr-CH" sz="1300" dirty="0">
                <a:latin typeface="Arial" panose="020B0604020202020204" pitchFamily="34" charset="0"/>
                <a:ea typeface="Yu Mincho" panose="02020400000000000000" pitchFamily="18" charset="-128"/>
                <a:cs typeface="Arial" panose="020B0604020202020204" pitchFamily="34" charset="0"/>
              </a:rPr>
              <a:t> globaux des projets et des cibles des projets désagrégées</a:t>
            </a:r>
            <a:r>
              <a:rPr lang="en-US" sz="1300" dirty="0">
                <a:effectLst/>
                <a:latin typeface="Arial" panose="020B0604020202020204" pitchFamily="34" charset="0"/>
                <a:ea typeface="Yu Mincho" panose="02020400000000000000" pitchFamily="18" charset="-128"/>
                <a:cs typeface="Arial" panose="020B0604020202020204" pitchFamily="34" charset="0"/>
              </a:rPr>
              <a:t>.</a:t>
            </a:r>
            <a:endParaRPr lang="en-US" sz="1300" dirty="0">
              <a:latin typeface="Arial" panose="020B0604020202020204" pitchFamily="34" charset="0"/>
              <a:ea typeface="Yu Mincho" panose="02020400000000000000" pitchFamily="18" charset="-128"/>
              <a:cs typeface="Arial" panose="020B0604020202020204" pitchFamily="34" charset="0"/>
            </a:endParaRPr>
          </a:p>
          <a:p>
            <a:pPr lvl="1"/>
            <a:r>
              <a:rPr lang="fr-CH" sz="1300" u="sng" dirty="0">
                <a:latin typeface="Arial" panose="020B0604020202020204" pitchFamily="34" charset="0"/>
                <a:ea typeface="Yu Mincho" panose="02020400000000000000" pitchFamily="18" charset="-128"/>
                <a:cs typeface="Arial" panose="020B0604020202020204" pitchFamily="34" charset="0"/>
              </a:rPr>
              <a:t>Télécharger toutes les données désagrégées des indicateurs</a:t>
            </a:r>
            <a:r>
              <a:rPr lang="en-US" sz="1300" dirty="0">
                <a:latin typeface="Arial" panose="020B0604020202020204" pitchFamily="34" charset="0"/>
                <a:ea typeface="Yu Mincho" panose="02020400000000000000" pitchFamily="18" charset="-128"/>
                <a:cs typeface="Arial" panose="020B0604020202020204" pitchFamily="34" charset="0"/>
              </a:rPr>
              <a:t>: </a:t>
            </a:r>
            <a:r>
              <a:rPr lang="fr-CH" sz="1300" dirty="0">
                <a:latin typeface="Arial" panose="020B0604020202020204" pitchFamily="34" charset="0"/>
                <a:ea typeface="Yu Mincho" panose="02020400000000000000" pitchFamily="18" charset="-128"/>
                <a:cs typeface="Arial" panose="020B0604020202020204" pitchFamily="34" charset="0"/>
              </a:rPr>
              <a:t>Liste de tous les indicateurs globaux et désagrégés des projets et de leurs cibles</a:t>
            </a:r>
            <a:endParaRPr lang="en-US" sz="1300" dirty="0">
              <a:latin typeface="Arial" panose="020B0604020202020204" pitchFamily="34" charset="0"/>
              <a:ea typeface="Yu Mincho" panose="02020400000000000000" pitchFamily="18" charset="-128"/>
              <a:cs typeface="Arial" panose="020B0604020202020204" pitchFamily="34" charset="0"/>
            </a:endParaRPr>
          </a:p>
        </p:txBody>
      </p:sp>
      <p:sp>
        <p:nvSpPr>
          <p:cNvPr id="5" name="Slide Number Placeholder 4">
            <a:extLst>
              <a:ext uri="{FF2B5EF4-FFF2-40B4-BE49-F238E27FC236}">
                <a16:creationId xmlns:a16="http://schemas.microsoft.com/office/drawing/2014/main" id="{22E17D67-B900-30DF-5B0C-CA915FD5AA0F}"/>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35</a:t>
            </a:fld>
            <a:endParaRPr lang="en-GB" b="1">
              <a:solidFill>
                <a:srgbClr val="000000">
                  <a:lumMod val="65000"/>
                  <a:lumOff val="35000"/>
                </a:srgbClr>
              </a:solidFill>
            </a:endParaRPr>
          </a:p>
        </p:txBody>
      </p:sp>
      <p:cxnSp>
        <p:nvCxnSpPr>
          <p:cNvPr id="9" name="Straight Connector 8">
            <a:extLst>
              <a:ext uri="{FF2B5EF4-FFF2-40B4-BE49-F238E27FC236}">
                <a16:creationId xmlns:a16="http://schemas.microsoft.com/office/drawing/2014/main" id="{81434900-AB3C-69AE-561B-0C69E90B00E4}"/>
              </a:ext>
            </a:extLst>
          </p:cNvPr>
          <p:cNvCxnSpPr>
            <a:cxnSpLocks/>
          </p:cNvCxnSpPr>
          <p:nvPr/>
        </p:nvCxnSpPr>
        <p:spPr bwMode="auto">
          <a:xfrm flipV="1">
            <a:off x="0" y="1222738"/>
            <a:ext cx="5925671" cy="259"/>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pic>
        <p:nvPicPr>
          <p:cNvPr id="6" name="Picture 5">
            <a:extLst>
              <a:ext uri="{FF2B5EF4-FFF2-40B4-BE49-F238E27FC236}">
                <a16:creationId xmlns:a16="http://schemas.microsoft.com/office/drawing/2014/main" id="{F80DDFAF-58E8-DB68-DB82-553939431212}"/>
              </a:ext>
            </a:extLst>
          </p:cNvPr>
          <p:cNvPicPr>
            <a:picLocks noChangeAspect="1"/>
          </p:cNvPicPr>
          <p:nvPr/>
        </p:nvPicPr>
        <p:blipFill rotWithShape="1">
          <a:blip r:embed="rId2"/>
          <a:srcRect t="2394" b="15113"/>
          <a:stretch/>
        </p:blipFill>
        <p:spPr>
          <a:xfrm>
            <a:off x="-2" y="4699518"/>
            <a:ext cx="9144000" cy="1828282"/>
          </a:xfrm>
          <a:prstGeom prst="rect">
            <a:avLst/>
          </a:prstGeom>
        </p:spPr>
      </p:pic>
      <p:sp>
        <p:nvSpPr>
          <p:cNvPr id="8" name="Rectangle 5">
            <a:extLst>
              <a:ext uri="{FF2B5EF4-FFF2-40B4-BE49-F238E27FC236}">
                <a16:creationId xmlns:a16="http://schemas.microsoft.com/office/drawing/2014/main" id="{9F7D662A-687B-E75F-BED9-59D9B4ACB33A}"/>
              </a:ext>
            </a:extLst>
          </p:cNvPr>
          <p:cNvSpPr/>
          <p:nvPr/>
        </p:nvSpPr>
        <p:spPr bwMode="auto">
          <a:xfrm>
            <a:off x="152689" y="6127690"/>
            <a:ext cx="1914236" cy="400110"/>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10" name="Rectangle 5">
            <a:extLst>
              <a:ext uri="{FF2B5EF4-FFF2-40B4-BE49-F238E27FC236}">
                <a16:creationId xmlns:a16="http://schemas.microsoft.com/office/drawing/2014/main" id="{ADFDC4DE-6613-620A-D196-E77789DC847C}"/>
              </a:ext>
            </a:extLst>
          </p:cNvPr>
          <p:cNvSpPr/>
          <p:nvPr/>
        </p:nvSpPr>
        <p:spPr bwMode="auto">
          <a:xfrm>
            <a:off x="2552700" y="5000840"/>
            <a:ext cx="1371599" cy="1126849"/>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38313373"/>
      </p:ext>
    </p:extLst>
  </p:cSld>
  <p:clrMapOvr>
    <a:masterClrMapping/>
  </p:clrMapOvr>
  <p:transition>
    <p:randomBa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353002-02B0-8F68-28BC-FCE513A7FE48}"/>
              </a:ext>
            </a:extLst>
          </p:cNvPr>
          <p:cNvPicPr>
            <a:picLocks noChangeAspect="1"/>
          </p:cNvPicPr>
          <p:nvPr/>
        </p:nvPicPr>
        <p:blipFill>
          <a:blip r:embed="rId2"/>
          <a:stretch>
            <a:fillRect/>
          </a:stretch>
        </p:blipFill>
        <p:spPr>
          <a:xfrm>
            <a:off x="1034275" y="3429000"/>
            <a:ext cx="7023295" cy="2953938"/>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223A7BF4-F004-A3FC-8713-FBB561268E92}"/>
              </a:ext>
            </a:extLst>
          </p:cNvPr>
          <p:cNvSpPr>
            <a:spLocks noGrp="1"/>
          </p:cNvSpPr>
          <p:nvPr>
            <p:ph type="title"/>
          </p:nvPr>
        </p:nvSpPr>
        <p:spPr>
          <a:xfrm>
            <a:off x="2715" y="788476"/>
            <a:ext cx="8231187" cy="397738"/>
          </a:xfrm>
        </p:spPr>
        <p:txBody>
          <a:bodyPr/>
          <a:lstStyle/>
          <a:p>
            <a:pPr lvl="0">
              <a:lnSpc>
                <a:spcPct val="107000"/>
              </a:lnSpc>
            </a:pPr>
            <a:r>
              <a:rPr lang="fr-CH" sz="2000" dirty="0">
                <a:effectLst/>
                <a:latin typeface="Arial"/>
                <a:ea typeface="Calibri" panose="020F0502020204030204" pitchFamily="34" charset="0"/>
                <a:cs typeface="Arial"/>
              </a:rPr>
              <a:t>Télécharger les données des projets - Suite</a:t>
            </a:r>
            <a:r>
              <a:rPr lang="en-US" sz="2000" dirty="0">
                <a:effectLst/>
                <a:latin typeface="Arial"/>
                <a:ea typeface="Calibri" panose="020F0502020204030204" pitchFamily="34" charset="0"/>
                <a:cs typeface="Arial"/>
              </a:rPr>
              <a:t>.</a:t>
            </a:r>
          </a:p>
        </p:txBody>
      </p:sp>
      <p:sp>
        <p:nvSpPr>
          <p:cNvPr id="3" name="Text Placeholder 2">
            <a:extLst>
              <a:ext uri="{FF2B5EF4-FFF2-40B4-BE49-F238E27FC236}">
                <a16:creationId xmlns:a16="http://schemas.microsoft.com/office/drawing/2014/main" id="{25EBF219-DDE2-308E-9C0D-8BED8C5C39B5}"/>
              </a:ext>
            </a:extLst>
          </p:cNvPr>
          <p:cNvSpPr>
            <a:spLocks noGrp="1"/>
          </p:cNvSpPr>
          <p:nvPr>
            <p:ph type="body" sz="quarter" idx="13"/>
          </p:nvPr>
        </p:nvSpPr>
        <p:spPr>
          <a:xfrm>
            <a:off x="-52154" y="1310959"/>
            <a:ext cx="9196154" cy="2277183"/>
          </a:xfrm>
        </p:spPr>
        <p:txBody>
          <a:bodyPr>
            <a:normAutofit fontScale="77500" lnSpcReduction="20000"/>
          </a:bodyPr>
          <a:lstStyle/>
          <a:p>
            <a:pPr marL="0" indent="0">
              <a:lnSpc>
                <a:spcPct val="170000"/>
              </a:lnSpc>
              <a:buNone/>
            </a:pPr>
            <a:r>
              <a:rPr lang="fr-CH" dirty="0">
                <a:latin typeface="Arial" panose="020B0604020202020204" pitchFamily="34" charset="0"/>
                <a:ea typeface="Yu Mincho" panose="02020400000000000000" pitchFamily="18" charset="-128"/>
                <a:cs typeface="Arial" panose="020B0604020202020204" pitchFamily="34" charset="0"/>
              </a:rPr>
              <a:t>Les données individuelles de chaque projet peuvent également être extraites depuis la fiche de projet elle-même. Pour ce faire, ouvrez le projet qui vous intéresse, puis cliquez sur les trois points flottants pour voir les rapports disponibles. Ceux-ci comprennent </a:t>
            </a:r>
            <a:r>
              <a:rPr lang="en-US" dirty="0">
                <a:latin typeface="Arial" panose="020B0604020202020204" pitchFamily="34" charset="0"/>
                <a:ea typeface="Yu Mincho" panose="02020400000000000000" pitchFamily="18" charset="-128"/>
                <a:cs typeface="Arial" panose="020B0604020202020204" pitchFamily="34" charset="0"/>
              </a:rPr>
              <a:t>:</a:t>
            </a:r>
          </a:p>
          <a:p>
            <a:pPr lvl="1">
              <a:lnSpc>
                <a:spcPct val="170000"/>
              </a:lnSpc>
            </a:pPr>
            <a:r>
              <a:rPr lang="fr-CH" sz="1800" u="sng" dirty="0">
                <a:latin typeface="Arial" panose="020B0604020202020204" pitchFamily="34" charset="0"/>
                <a:ea typeface="Yu Mincho" panose="02020400000000000000" pitchFamily="18" charset="-128"/>
                <a:cs typeface="Arial" panose="020B0604020202020204" pitchFamily="34" charset="0"/>
              </a:rPr>
              <a:t>Télécharger le PDF : </a:t>
            </a:r>
            <a:r>
              <a:rPr lang="fr-CH" sz="1800" dirty="0">
                <a:latin typeface="Arial" panose="020B0604020202020204" pitchFamily="34" charset="0"/>
                <a:ea typeface="Yu Mincho" panose="02020400000000000000" pitchFamily="18" charset="-128"/>
                <a:cs typeface="Arial" panose="020B0604020202020204" pitchFamily="34" charset="0"/>
              </a:rPr>
              <a:t>Rapport sur le projet actuel au format de prévisualisation en PDF</a:t>
            </a:r>
            <a:r>
              <a:rPr lang="en-US" sz="1800" dirty="0">
                <a:latin typeface="Arial" panose="020B0604020202020204" pitchFamily="34" charset="0"/>
                <a:ea typeface="Yu Mincho" panose="02020400000000000000" pitchFamily="18" charset="-128"/>
                <a:cs typeface="Arial" panose="020B0604020202020204" pitchFamily="34" charset="0"/>
              </a:rPr>
              <a:t>.</a:t>
            </a:r>
          </a:p>
          <a:p>
            <a:pPr lvl="1">
              <a:lnSpc>
                <a:spcPct val="170000"/>
              </a:lnSpc>
            </a:pPr>
            <a:r>
              <a:rPr lang="fr-CH" sz="1800" u="sng" dirty="0">
                <a:latin typeface="Arial" panose="020B0604020202020204" pitchFamily="34" charset="0"/>
                <a:ea typeface="Yu Mincho" panose="02020400000000000000" pitchFamily="18" charset="-128"/>
                <a:cs typeface="Arial" panose="020B0604020202020204" pitchFamily="34" charset="0"/>
              </a:rPr>
              <a:t>Télécharger les données désagrégées : </a:t>
            </a:r>
            <a:r>
              <a:rPr lang="fr-CH" sz="1800" dirty="0">
                <a:latin typeface="Arial" panose="020B0604020202020204" pitchFamily="34" charset="0"/>
                <a:ea typeface="Yu Mincho" panose="02020400000000000000" pitchFamily="18" charset="-128"/>
                <a:cs typeface="Arial" panose="020B0604020202020204" pitchFamily="34" charset="0"/>
              </a:rPr>
              <a:t>Rapport sur les cibles désagrégées du projet pour les indicateurs et les </a:t>
            </a:r>
            <a:r>
              <a:rPr lang="fr-CH" sz="1800" dirty="0" err="1">
                <a:latin typeface="Arial" panose="020B0604020202020204" pitchFamily="34" charset="0"/>
                <a:ea typeface="Yu Mincho" panose="02020400000000000000" pitchFamily="18" charset="-128"/>
                <a:cs typeface="Arial" panose="020B0604020202020204" pitchFamily="34" charset="0"/>
              </a:rPr>
              <a:t>caseloads</a:t>
            </a:r>
            <a:r>
              <a:rPr lang="fr-CH" sz="1800" dirty="0">
                <a:latin typeface="Arial" panose="020B0604020202020204" pitchFamily="34" charset="0"/>
                <a:ea typeface="Yu Mincho" panose="02020400000000000000" pitchFamily="18" charset="-128"/>
                <a:cs typeface="Arial" panose="020B0604020202020204" pitchFamily="34" charset="0"/>
              </a:rPr>
              <a:t>.</a:t>
            </a:r>
            <a:endParaRPr lang="fr-CH" sz="1800" dirty="0">
              <a:solidFill>
                <a:srgbClr val="000000"/>
              </a:solidFill>
              <a:effectLst/>
              <a:latin typeface="Calibri" panose="020F0502020204030204" pitchFamily="34" charset="0"/>
              <a:ea typeface="Calibri" panose="020F0502020204030204" pitchFamily="34" charset="0"/>
            </a:endParaRPr>
          </a:p>
          <a:p>
            <a:endParaRPr lang="en-US" dirty="0"/>
          </a:p>
        </p:txBody>
      </p:sp>
      <p:sp>
        <p:nvSpPr>
          <p:cNvPr id="5" name="Slide Number Placeholder 4">
            <a:extLst>
              <a:ext uri="{FF2B5EF4-FFF2-40B4-BE49-F238E27FC236}">
                <a16:creationId xmlns:a16="http://schemas.microsoft.com/office/drawing/2014/main" id="{5AADCF2E-63FD-9693-19AE-7203FC0A1FE9}"/>
              </a:ext>
            </a:extLst>
          </p:cNvPr>
          <p:cNvSpPr>
            <a:spLocks noGrp="1"/>
          </p:cNvSpPr>
          <p:nvPr>
            <p:ph type="sldNum" sz="quarter" idx="15"/>
          </p:nvPr>
        </p:nvSpPr>
        <p:spPr>
          <a:xfrm>
            <a:off x="7560146" y="6515823"/>
            <a:ext cx="1165225" cy="333375"/>
          </a:xfrm>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36</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C1EB3EB6-B0E6-D847-1A8F-7E86860B5682}"/>
              </a:ext>
            </a:extLst>
          </p:cNvPr>
          <p:cNvCxnSpPr>
            <a:cxnSpLocks/>
          </p:cNvCxnSpPr>
          <p:nvPr/>
        </p:nvCxnSpPr>
        <p:spPr bwMode="auto">
          <a:xfrm>
            <a:off x="0" y="1211396"/>
            <a:ext cx="5029200"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11" name="Rectangle 10">
            <a:extLst>
              <a:ext uri="{FF2B5EF4-FFF2-40B4-BE49-F238E27FC236}">
                <a16:creationId xmlns:a16="http://schemas.microsoft.com/office/drawing/2014/main" id="{91F390B9-6BF0-A7B0-BBA2-EBB564EF2962}"/>
              </a:ext>
            </a:extLst>
          </p:cNvPr>
          <p:cNvSpPr/>
          <p:nvPr/>
        </p:nvSpPr>
        <p:spPr bwMode="auto">
          <a:xfrm>
            <a:off x="7090763" y="3622134"/>
            <a:ext cx="329212" cy="355208"/>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83ACBA73-B00E-C6AA-848F-E38EE26BFC49}"/>
              </a:ext>
            </a:extLst>
          </p:cNvPr>
          <p:cNvSpPr/>
          <p:nvPr/>
        </p:nvSpPr>
        <p:spPr bwMode="auto">
          <a:xfrm>
            <a:off x="5169944" y="4011334"/>
            <a:ext cx="2390201" cy="242055"/>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98299532"/>
      </p:ext>
    </p:extLst>
  </p:cSld>
  <p:clrMapOvr>
    <a:masterClrMapping/>
  </p:clrMapOvr>
  <p:transition>
    <p:randomBa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0466"/>
            <a:ext cx="8231187" cy="461665"/>
          </a:xfrm>
        </p:spPr>
        <p:txBody>
          <a:bodyPr/>
          <a:lstStyle/>
          <a:p>
            <a:r>
              <a:rPr lang="fr-FR" sz="2400" dirty="0"/>
              <a:t>Ressources additionnelles</a:t>
            </a:r>
            <a:endParaRPr lang="fr-FR" sz="2400" dirty="0">
              <a:cs typeface="Aria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dirty="0" smtClean="0">
                <a:solidFill>
                  <a:srgbClr val="000000">
                    <a:lumMod val="65000"/>
                    <a:lumOff val="35000"/>
                  </a:srgbClr>
                </a:solidFill>
              </a:rPr>
              <a:pPr fontAlgn="base">
                <a:spcBef>
                  <a:spcPct val="0"/>
                </a:spcBef>
                <a:spcAft>
                  <a:spcPct val="0"/>
                </a:spcAft>
                <a:defRPr/>
              </a:pPr>
              <a:t>37</a:t>
            </a:fld>
            <a:endParaRPr lang="en-GB" b="1" dirty="0">
              <a:solidFill>
                <a:srgbClr val="000000">
                  <a:lumMod val="65000"/>
                  <a:lumOff val="35000"/>
                </a:srgbClr>
              </a:solidFill>
            </a:endParaRPr>
          </a:p>
        </p:txBody>
      </p:sp>
      <p:sp>
        <p:nvSpPr>
          <p:cNvPr id="10" name="TextBox 9">
            <a:extLst>
              <a:ext uri="{FF2B5EF4-FFF2-40B4-BE49-F238E27FC236}">
                <a16:creationId xmlns:a16="http://schemas.microsoft.com/office/drawing/2014/main" id="{981DE95D-CC92-4AEA-A73A-FE4897FA9E00}"/>
              </a:ext>
            </a:extLst>
          </p:cNvPr>
          <p:cNvSpPr txBox="1"/>
          <p:nvPr/>
        </p:nvSpPr>
        <p:spPr>
          <a:xfrm>
            <a:off x="115222" y="1678613"/>
            <a:ext cx="8129588" cy="2118529"/>
          </a:xfrm>
          <a:prstGeom prst="rect">
            <a:avLst/>
          </a:prstGeom>
          <a:noFill/>
        </p:spPr>
        <p:txBody>
          <a:bodyPr wrap="square" lIns="91440" tIns="45720" rIns="91440" bIns="45720" rtlCol="0" anchor="t">
            <a:spAutoFit/>
          </a:bodyPr>
          <a:lstStyle/>
          <a:p>
            <a:pPr marL="285750" indent="-285750">
              <a:lnSpc>
                <a:spcPct val="150000"/>
              </a:lnSpc>
              <a:buFont typeface="Arial"/>
              <a:buChar char="•"/>
            </a:pPr>
            <a:r>
              <a:rPr lang="en-US" dirty="0">
                <a:hlinkClick r:id="rId3"/>
              </a:rPr>
              <a:t>Project Module (PM) User Guide</a:t>
            </a:r>
            <a:endParaRPr lang="en-US" dirty="0">
              <a:cs typeface="Arial"/>
              <a:hlinkClick r:id="rId4"/>
            </a:endParaRPr>
          </a:p>
          <a:p>
            <a:pPr>
              <a:lnSpc>
                <a:spcPct val="150000"/>
              </a:lnSpc>
            </a:pPr>
            <a:endParaRPr lang="en-US" dirty="0">
              <a:solidFill>
                <a:srgbClr val="000000"/>
              </a:solidFill>
              <a:cs typeface="Arial"/>
            </a:endParaRPr>
          </a:p>
          <a:p>
            <a:pPr marL="285750" indent="-285750">
              <a:lnSpc>
                <a:spcPct val="150000"/>
              </a:lnSpc>
              <a:buFont typeface="Arial"/>
              <a:buChar char="•"/>
            </a:pPr>
            <a:r>
              <a:rPr lang="en-US" dirty="0">
                <a:solidFill>
                  <a:srgbClr val="0563C1"/>
                </a:solidFill>
                <a:cs typeface="Arial"/>
                <a:hlinkClick r:id="rId5"/>
              </a:rPr>
              <a:t>Planning Bridge Tools Guide</a:t>
            </a:r>
            <a:endParaRPr lang="en-US" dirty="0">
              <a:solidFill>
                <a:srgbClr val="0563C1"/>
              </a:solidFill>
              <a:cs typeface="Arial"/>
            </a:endParaRPr>
          </a:p>
          <a:p>
            <a:pPr marL="285750" indent="-285750">
              <a:lnSpc>
                <a:spcPct val="150000"/>
              </a:lnSpc>
              <a:buFont typeface="Arial"/>
              <a:buChar char="•"/>
            </a:pPr>
            <a:endParaRPr lang="en-US" dirty="0">
              <a:solidFill>
                <a:srgbClr val="0563C1"/>
              </a:solidFill>
              <a:cs typeface="Arial"/>
            </a:endParaRPr>
          </a:p>
          <a:p>
            <a:pPr marL="285750" indent="-285750">
              <a:lnSpc>
                <a:spcPct val="150000"/>
              </a:lnSpc>
              <a:buFont typeface="Arial"/>
              <a:buChar char="•"/>
            </a:pPr>
            <a:r>
              <a:rPr lang="en-US" dirty="0">
                <a:solidFill>
                  <a:srgbClr val="0563C1"/>
                </a:solidFill>
                <a:cs typeface="Arial"/>
                <a:hlinkClick r:id="rId6">
                  <a:extLst>
                    <a:ext uri="{A12FA001-AC4F-418D-AE19-62706E023703}">
                      <ahyp:hlinkClr xmlns:ahyp="http://schemas.microsoft.com/office/drawing/2018/hyperlinkcolor" val="tx"/>
                    </a:ext>
                  </a:extLst>
                </a:hlinkClick>
              </a:rPr>
              <a:t>HPC Tools API Wiki</a:t>
            </a:r>
            <a:endParaRPr lang="en-US" dirty="0">
              <a:solidFill>
                <a:srgbClr val="0563C1"/>
              </a:solidFill>
              <a:cs typeface="Arial"/>
            </a:endParaRPr>
          </a:p>
        </p:txBody>
      </p:sp>
      <p:cxnSp>
        <p:nvCxnSpPr>
          <p:cNvPr id="3" name="Straight Connector 2">
            <a:extLst>
              <a:ext uri="{FF2B5EF4-FFF2-40B4-BE49-F238E27FC236}">
                <a16:creationId xmlns:a16="http://schemas.microsoft.com/office/drawing/2014/main" id="{9AC25C01-D7C8-D910-9A32-6B0A14676915}"/>
              </a:ext>
            </a:extLst>
          </p:cNvPr>
          <p:cNvCxnSpPr>
            <a:cxnSpLocks/>
          </p:cNvCxnSpPr>
          <p:nvPr/>
        </p:nvCxnSpPr>
        <p:spPr bwMode="auto">
          <a:xfrm>
            <a:off x="0" y="1252131"/>
            <a:ext cx="3211606"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262753542"/>
      </p:ext>
    </p:extLst>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034F-45B1-56B8-9477-FF02B758BF61}"/>
              </a:ext>
            </a:extLst>
          </p:cNvPr>
          <p:cNvSpPr>
            <a:spLocks noGrp="1"/>
          </p:cNvSpPr>
          <p:nvPr>
            <p:ph type="title"/>
          </p:nvPr>
        </p:nvSpPr>
        <p:spPr>
          <a:xfrm>
            <a:off x="0" y="797077"/>
            <a:ext cx="8231187" cy="400110"/>
          </a:xfrm>
        </p:spPr>
        <p:txBody>
          <a:bodyPr/>
          <a:lstStyle/>
          <a:p>
            <a:r>
              <a:rPr lang="en-US" sz="2000" dirty="0"/>
              <a:t>Se connecter à Project Module</a:t>
            </a:r>
            <a:endParaRPr lang="fr-CH" sz="2000" dirty="0">
              <a:cs typeface="Arial"/>
            </a:endParaRPr>
          </a:p>
        </p:txBody>
      </p:sp>
      <p:sp>
        <p:nvSpPr>
          <p:cNvPr id="3" name="Text Placeholder 2">
            <a:extLst>
              <a:ext uri="{FF2B5EF4-FFF2-40B4-BE49-F238E27FC236}">
                <a16:creationId xmlns:a16="http://schemas.microsoft.com/office/drawing/2014/main" id="{6EEC578C-ED01-8901-98FF-B8A582ED4325}"/>
              </a:ext>
            </a:extLst>
          </p:cNvPr>
          <p:cNvSpPr>
            <a:spLocks noGrp="1"/>
          </p:cNvSpPr>
          <p:nvPr>
            <p:ph type="body" sz="quarter" idx="13"/>
          </p:nvPr>
        </p:nvSpPr>
        <p:spPr>
          <a:xfrm>
            <a:off x="0" y="1462821"/>
            <a:ext cx="8254209" cy="5142177"/>
          </a:xfr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nSpc>
                <a:spcPct val="150000"/>
              </a:lnSpc>
            </a:pPr>
            <a:r>
              <a:rPr lang="fr-FR" dirty="0">
                <a:latin typeface="+mj-lt"/>
              </a:rPr>
              <a:t>Maintenant que vous êtes enregistrés, rendez-vous sur </a:t>
            </a:r>
            <a:r>
              <a:rPr lang="fr-FR" dirty="0">
                <a:latin typeface="+mj-lt"/>
                <a:hlinkClick r:id="rId2"/>
              </a:rPr>
              <a:t>https://projects.hpc.tools</a:t>
            </a:r>
            <a:r>
              <a:rPr lang="fr-FR" dirty="0">
                <a:latin typeface="+mj-lt"/>
              </a:rPr>
              <a:t> et connectez-vous!</a:t>
            </a:r>
            <a:endParaRPr lang="fr-FR" dirty="0">
              <a:latin typeface="+mj-lt"/>
              <a:cs typeface="Arial"/>
            </a:endParaRPr>
          </a:p>
          <a:p>
            <a:pPr marL="0" indent="0">
              <a:lnSpc>
                <a:spcPct val="150000"/>
              </a:lnSpc>
              <a:spcAft>
                <a:spcPts val="800"/>
              </a:spcAft>
              <a:buNone/>
            </a:pPr>
            <a:r>
              <a:rPr lang="en-GB" b="1" dirty="0">
                <a:solidFill>
                  <a:schemeClr val="accent2">
                    <a:lumMod val="75000"/>
                  </a:schemeClr>
                </a:solidFill>
                <a:effectLst/>
                <a:latin typeface="+mj-lt"/>
                <a:ea typeface="SimSun"/>
                <a:cs typeface="Calibri"/>
              </a:rPr>
              <a:t>REMARQUES IMPORTANTES</a:t>
            </a:r>
            <a:endParaRPr lang="fr-CH" dirty="0">
              <a:solidFill>
                <a:schemeClr val="accent2">
                  <a:lumMod val="75000"/>
                </a:schemeClr>
              </a:solidFill>
              <a:effectLst/>
              <a:latin typeface="+mj-lt"/>
              <a:ea typeface="SimSun"/>
              <a:cs typeface="Calibri"/>
            </a:endParaRPr>
          </a:p>
          <a:p>
            <a:pPr marL="342900" lvl="0" indent="-342900">
              <a:lnSpc>
                <a:spcPct val="150000"/>
              </a:lnSpc>
              <a:buFont typeface="Symbol" panose="05050102010706020507" pitchFamily="18" charset="2"/>
              <a:buChar char=""/>
            </a:pPr>
            <a:r>
              <a:rPr lang="fr-CH" dirty="0">
                <a:effectLst/>
                <a:latin typeface="+mj-lt"/>
                <a:ea typeface="SimSun"/>
                <a:cs typeface="Calibri"/>
              </a:rPr>
              <a:t>Seuls les partenaires appelants entrent des projets dans HPC, et non les partenaires chargés de la mise en œuvre</a:t>
            </a:r>
            <a:r>
              <a:rPr lang="en-GB" dirty="0">
                <a:effectLst/>
                <a:latin typeface="+mj-lt"/>
                <a:ea typeface="SimSun"/>
                <a:cs typeface="Calibri"/>
              </a:rPr>
              <a:t>.</a:t>
            </a:r>
            <a:endParaRPr lang="fr-CH" dirty="0">
              <a:effectLst/>
              <a:latin typeface="+mj-lt"/>
              <a:ea typeface="SimSun"/>
              <a:cs typeface="Calibri"/>
            </a:endParaRPr>
          </a:p>
          <a:p>
            <a:pPr marL="342900" lvl="0" indent="-342900">
              <a:lnSpc>
                <a:spcPct val="150000"/>
              </a:lnSpc>
              <a:spcAft>
                <a:spcPts val="800"/>
              </a:spcAft>
              <a:buFont typeface="Symbol" panose="05050102010706020507" pitchFamily="18" charset="2"/>
              <a:buChar char=""/>
            </a:pPr>
            <a:r>
              <a:rPr lang="fr-CH" dirty="0">
                <a:effectLst/>
                <a:latin typeface="+mj-lt"/>
                <a:ea typeface="SimSun"/>
                <a:cs typeface="Calibri"/>
              </a:rPr>
              <a:t>Vous n'êtes pas obligé de télécharger votre projet dans le formulaire de projet en ligne en une seule fois. Si vous enregistrez les pages sur lesquelles vous avez travaillé, vous pouvez continuer ultérieurement. Sur la page d'accueil du Module Projet HPC, vous verrez le projet que vous avez commencé. Cliquez sur «</a:t>
            </a:r>
            <a:r>
              <a:rPr lang="fr-CH" i="1" dirty="0">
                <a:effectLst/>
                <a:latin typeface="+mj-lt"/>
                <a:ea typeface="SimSun"/>
                <a:cs typeface="Calibri"/>
              </a:rPr>
              <a:t>Edit</a:t>
            </a:r>
            <a:r>
              <a:rPr lang="fr-CH" dirty="0">
                <a:effectLst/>
                <a:latin typeface="+mj-lt"/>
                <a:ea typeface="SimSun"/>
                <a:cs typeface="Calibri"/>
              </a:rPr>
              <a:t>» pour continuer à travailler</a:t>
            </a:r>
            <a:r>
              <a:rPr lang="en-GB" dirty="0">
                <a:effectLst/>
                <a:latin typeface="+mj-lt"/>
                <a:ea typeface="SimSun"/>
                <a:cs typeface="Calibri"/>
              </a:rPr>
              <a:t>.</a:t>
            </a:r>
            <a:endParaRPr lang="fr-CH" dirty="0">
              <a:effectLst/>
              <a:latin typeface="+mj-lt"/>
              <a:ea typeface="SimSun"/>
              <a:cs typeface="Calibri"/>
            </a:endParaRPr>
          </a:p>
          <a:p>
            <a:endParaRPr lang="fr-CH" dirty="0"/>
          </a:p>
        </p:txBody>
      </p:sp>
      <p:sp>
        <p:nvSpPr>
          <p:cNvPr id="5" name="Slide Number Placeholder 4">
            <a:extLst>
              <a:ext uri="{FF2B5EF4-FFF2-40B4-BE49-F238E27FC236}">
                <a16:creationId xmlns:a16="http://schemas.microsoft.com/office/drawing/2014/main" id="{AF8C5617-3E4D-C2AD-AD41-5126877A12A2}"/>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4</a:t>
            </a:fld>
            <a:endParaRPr lang="en-GB" b="1">
              <a:solidFill>
                <a:srgbClr val="000000">
                  <a:lumMod val="65000"/>
                  <a:lumOff val="35000"/>
                </a:srgbClr>
              </a:solidFill>
            </a:endParaRPr>
          </a:p>
        </p:txBody>
      </p:sp>
      <p:cxnSp>
        <p:nvCxnSpPr>
          <p:cNvPr id="8" name="Straight Connector 7">
            <a:extLst>
              <a:ext uri="{FF2B5EF4-FFF2-40B4-BE49-F238E27FC236}">
                <a16:creationId xmlns:a16="http://schemas.microsoft.com/office/drawing/2014/main" id="{7533AAA4-18AA-DF8F-9D97-D054954205F3}"/>
              </a:ext>
            </a:extLst>
          </p:cNvPr>
          <p:cNvCxnSpPr>
            <a:cxnSpLocks/>
          </p:cNvCxnSpPr>
          <p:nvPr/>
        </p:nvCxnSpPr>
        <p:spPr bwMode="auto">
          <a:xfrm>
            <a:off x="0" y="1224735"/>
            <a:ext cx="3089364"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05084077"/>
      </p:ext>
    </p:extLst>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504E-8077-0CC2-5040-F602C2C21ED4}"/>
              </a:ext>
            </a:extLst>
          </p:cNvPr>
          <p:cNvSpPr>
            <a:spLocks noGrp="1"/>
          </p:cNvSpPr>
          <p:nvPr>
            <p:ph type="title"/>
          </p:nvPr>
        </p:nvSpPr>
        <p:spPr>
          <a:xfrm>
            <a:off x="0" y="797301"/>
            <a:ext cx="9406550" cy="707886"/>
          </a:xfrm>
        </p:spPr>
        <p:txBody>
          <a:bodyPr/>
          <a:lstStyle/>
          <a:p>
            <a:r>
              <a:rPr lang="fr-FR" sz="2000" dirty="0">
                <a:effectLst/>
                <a:latin typeface="Arial"/>
                <a:ea typeface="Calibri" panose="020F0502020204030204" pitchFamily="34" charset="0"/>
                <a:cs typeface="Arial"/>
              </a:rPr>
              <a:t>Enregistrer une nouvelle organisation</a:t>
            </a:r>
            <a:r>
              <a:rPr lang="fr-FR" sz="2000" b="0" dirty="0">
                <a:ea typeface="Yu Gothic Light"/>
                <a:cs typeface="Times New Roman"/>
              </a:rPr>
              <a:t>– Envoyer une </a:t>
            </a:r>
            <a:r>
              <a:rPr lang="fr-FR" sz="2000" b="0" dirty="0">
                <a:solidFill>
                  <a:schemeClr val="accent4">
                    <a:lumMod val="50000"/>
                  </a:schemeClr>
                </a:solidFill>
                <a:ea typeface="Yu Gothic Light"/>
                <a:cs typeface="Times New Roman"/>
              </a:rPr>
              <a:t>requête</a:t>
            </a:r>
            <a:r>
              <a:rPr lang="fr-FR" sz="2000" b="0" dirty="0">
                <a:ea typeface="Yu Gothic Light"/>
                <a:cs typeface="Times New Roman"/>
              </a:rPr>
              <a:t> de </a:t>
            </a:r>
            <a:r>
              <a:rPr lang="fr-FR" sz="2000" b="0" dirty="0">
                <a:solidFill>
                  <a:schemeClr val="accent4">
                    <a:lumMod val="50000"/>
                  </a:schemeClr>
                </a:solidFill>
                <a:ea typeface="Yu Gothic Light"/>
                <a:cs typeface="Times New Roman"/>
              </a:rPr>
              <a:t>registration</a:t>
            </a:r>
            <a:r>
              <a:rPr lang="fr-FR" sz="2000" b="0" dirty="0">
                <a:ea typeface="Yu Gothic Light"/>
                <a:cs typeface="Times New Roman"/>
              </a:rPr>
              <a:t> (Pour Partenaires)</a:t>
            </a:r>
            <a:endParaRPr lang="fr-FR" sz="2000" b="0" dirty="0"/>
          </a:p>
        </p:txBody>
      </p:sp>
      <p:sp>
        <p:nvSpPr>
          <p:cNvPr id="3" name="Text Placeholder 2">
            <a:extLst>
              <a:ext uri="{FF2B5EF4-FFF2-40B4-BE49-F238E27FC236}">
                <a16:creationId xmlns:a16="http://schemas.microsoft.com/office/drawing/2014/main" id="{1205FCAC-581F-DAE8-FFE3-C611727AD766}"/>
              </a:ext>
            </a:extLst>
          </p:cNvPr>
          <p:cNvSpPr>
            <a:spLocks noGrp="1"/>
          </p:cNvSpPr>
          <p:nvPr>
            <p:ph type="body" sz="quarter" idx="13"/>
          </p:nvPr>
        </p:nvSpPr>
        <p:spPr>
          <a:xfrm>
            <a:off x="0" y="1505187"/>
            <a:ext cx="9144000" cy="2212209"/>
          </a:xfrm>
        </p:spPr>
        <p:txBody>
          <a:bodyPr/>
          <a:lstStyle/>
          <a:p>
            <a:r>
              <a:rPr lang="fr-CH" sz="1400" dirty="0"/>
              <a:t>La base de données du Module Projets HPC compte déjà plus de 12 000 organisations enregistrées que les partenaires </a:t>
            </a:r>
            <a:r>
              <a:rPr lang="fr-CH" sz="1400" b="1" dirty="0">
                <a:solidFill>
                  <a:schemeClr val="accent4">
                    <a:lumMod val="50000"/>
                  </a:schemeClr>
                </a:solidFill>
              </a:rPr>
              <a:t>DOIVENT</a:t>
            </a:r>
            <a:r>
              <a:rPr lang="fr-CH" sz="1400" dirty="0"/>
              <a:t> réutiliser. Une fois qu'une organisation est enregistrée, elle peut ensuite enregistrer des projets.</a:t>
            </a:r>
          </a:p>
          <a:p>
            <a:r>
              <a:rPr lang="fr-CH" sz="1400" dirty="0"/>
              <a:t>Les partenaires (soumettant une </a:t>
            </a:r>
            <a:r>
              <a:rPr lang="fr-CH" sz="1400" b="1" dirty="0">
                <a:solidFill>
                  <a:schemeClr val="accent4">
                    <a:lumMod val="50000"/>
                  </a:schemeClr>
                </a:solidFill>
              </a:rPr>
              <a:t>DEMANDE</a:t>
            </a:r>
            <a:r>
              <a:rPr lang="fr-CH" sz="1400" dirty="0"/>
              <a:t> d'enregistrement) et les responsables de plan d'OCHA ou de l'agence d'appel lead doivent </a:t>
            </a:r>
            <a:r>
              <a:rPr lang="fr-CH" sz="1400" b="1" dirty="0">
                <a:solidFill>
                  <a:schemeClr val="accent4">
                    <a:lumMod val="50000"/>
                  </a:schemeClr>
                </a:solidFill>
              </a:rPr>
              <a:t>VÉRIFIER</a:t>
            </a:r>
            <a:r>
              <a:rPr lang="fr-CH" sz="1400" dirty="0"/>
              <a:t> et effectuer une recherche approfondie pour savoir si l'organisation existe déjà dans la base de données ou non, afin d'éviter les doublons ou les enregistrements incorrects. Si l'organisation n'est pas trouvée dans la base de données, les partenaires devront remplir un court formulaire </a:t>
            </a:r>
            <a:r>
              <a:rPr lang="fr-CH" sz="1400" dirty="0" err="1"/>
              <a:t>KoBo</a:t>
            </a:r>
            <a:r>
              <a:rPr lang="fr-CH" sz="1400" dirty="0"/>
              <a:t> pour demander à être enregistrés : </a:t>
            </a:r>
            <a:r>
              <a:rPr lang="fr-CH" sz="1400" dirty="0">
                <a:hlinkClick r:id="rId2"/>
              </a:rPr>
              <a:t>Lien</a:t>
            </a:r>
            <a:endParaRPr lang="en-US" sz="1400" b="1" dirty="0">
              <a:latin typeface="Arial"/>
              <a:ea typeface="Yu Mincho"/>
              <a:cs typeface="Arial"/>
            </a:endParaRPr>
          </a:p>
        </p:txBody>
      </p:sp>
      <p:sp>
        <p:nvSpPr>
          <p:cNvPr id="5" name="Slide Number Placeholder 4">
            <a:extLst>
              <a:ext uri="{FF2B5EF4-FFF2-40B4-BE49-F238E27FC236}">
                <a16:creationId xmlns:a16="http://schemas.microsoft.com/office/drawing/2014/main" id="{CC5946D1-B02B-5E9F-9E99-4CA63B05DC53}"/>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5</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E1D4A34E-8B7E-0B9C-6053-81881ACF9904}"/>
              </a:ext>
            </a:extLst>
          </p:cNvPr>
          <p:cNvCxnSpPr>
            <a:cxnSpLocks/>
          </p:cNvCxnSpPr>
          <p:nvPr/>
        </p:nvCxnSpPr>
        <p:spPr bwMode="auto">
          <a:xfrm>
            <a:off x="0" y="1500310"/>
            <a:ext cx="8441000"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pic>
        <p:nvPicPr>
          <p:cNvPr id="7" name="Picture 6">
            <a:extLst>
              <a:ext uri="{FF2B5EF4-FFF2-40B4-BE49-F238E27FC236}">
                <a16:creationId xmlns:a16="http://schemas.microsoft.com/office/drawing/2014/main" id="{8EA41C17-DC77-88F0-92A3-7FD4E1195E03}"/>
              </a:ext>
            </a:extLst>
          </p:cNvPr>
          <p:cNvPicPr>
            <a:picLocks noChangeAspect="1"/>
          </p:cNvPicPr>
          <p:nvPr/>
        </p:nvPicPr>
        <p:blipFill rotWithShape="1">
          <a:blip r:embed="rId3"/>
          <a:srcRect l="3157" r="3333" b="15506"/>
          <a:stretch/>
        </p:blipFill>
        <p:spPr>
          <a:xfrm>
            <a:off x="2402867" y="3831037"/>
            <a:ext cx="4600816" cy="26967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30341383"/>
      </p:ext>
    </p:extLst>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504E-8077-0CC2-5040-F602C2C21ED4}"/>
              </a:ext>
            </a:extLst>
          </p:cNvPr>
          <p:cNvSpPr>
            <a:spLocks noGrp="1"/>
          </p:cNvSpPr>
          <p:nvPr>
            <p:ph type="title"/>
          </p:nvPr>
        </p:nvSpPr>
        <p:spPr>
          <a:xfrm>
            <a:off x="2715" y="788477"/>
            <a:ext cx="9013659" cy="707886"/>
          </a:xfrm>
        </p:spPr>
        <p:txBody>
          <a:bodyPr/>
          <a:lstStyle/>
          <a:p>
            <a:r>
              <a:rPr lang="fr-FR" sz="2000" dirty="0">
                <a:effectLst/>
                <a:latin typeface="Arial"/>
                <a:ea typeface="Calibri" panose="020F0502020204030204" pitchFamily="34" charset="0"/>
                <a:cs typeface="Arial"/>
              </a:rPr>
              <a:t>Enregistrer une nouvelle organisation</a:t>
            </a:r>
            <a:r>
              <a:rPr lang="fr-FR" sz="2000" b="0" dirty="0">
                <a:ea typeface="Yu Gothic Light"/>
                <a:cs typeface="Times New Roman"/>
              </a:rPr>
              <a:t>– </a:t>
            </a:r>
            <a:r>
              <a:rPr lang="fr-FR" sz="2000" b="0" dirty="0">
                <a:solidFill>
                  <a:schemeClr val="accent4">
                    <a:lumMod val="50000"/>
                  </a:schemeClr>
                </a:solidFill>
                <a:ea typeface="Yu Gothic Light"/>
                <a:cs typeface="Times New Roman"/>
              </a:rPr>
              <a:t>Vérifier</a:t>
            </a:r>
            <a:r>
              <a:rPr lang="fr-FR" sz="2000" b="0" dirty="0">
                <a:ea typeface="Yu Gothic Light"/>
                <a:cs typeface="Times New Roman"/>
              </a:rPr>
              <a:t> et </a:t>
            </a:r>
            <a:r>
              <a:rPr lang="fr-FR" sz="2000" b="0" dirty="0">
                <a:solidFill>
                  <a:schemeClr val="accent4">
                    <a:lumMod val="50000"/>
                  </a:schemeClr>
                </a:solidFill>
                <a:ea typeface="Yu Gothic Light"/>
                <a:cs typeface="Times New Roman"/>
              </a:rPr>
              <a:t>Enregistrer</a:t>
            </a:r>
            <a:r>
              <a:rPr lang="fr-FR" sz="2000" b="0" dirty="0">
                <a:ea typeface="Yu Gothic Light"/>
                <a:cs typeface="Times New Roman"/>
              </a:rPr>
              <a:t> (Pour les Plan Leads)</a:t>
            </a:r>
            <a:endParaRPr lang="fr-FR" sz="2000" b="0" dirty="0"/>
          </a:p>
        </p:txBody>
      </p:sp>
      <p:sp>
        <p:nvSpPr>
          <p:cNvPr id="3" name="Text Placeholder 2">
            <a:extLst>
              <a:ext uri="{FF2B5EF4-FFF2-40B4-BE49-F238E27FC236}">
                <a16:creationId xmlns:a16="http://schemas.microsoft.com/office/drawing/2014/main" id="{1205FCAC-581F-DAE8-FFE3-C611727AD766}"/>
              </a:ext>
            </a:extLst>
          </p:cNvPr>
          <p:cNvSpPr>
            <a:spLocks noGrp="1"/>
          </p:cNvSpPr>
          <p:nvPr>
            <p:ph type="body" sz="quarter" idx="13"/>
          </p:nvPr>
        </p:nvSpPr>
        <p:spPr>
          <a:xfrm>
            <a:off x="142331" y="1649614"/>
            <a:ext cx="8734425" cy="3464025"/>
          </a:xfrm>
        </p:spPr>
        <p:txBody>
          <a:bodyPr/>
          <a:lstStyle/>
          <a:p>
            <a:r>
              <a:rPr lang="fr-CH" sz="1400" dirty="0">
                <a:ea typeface="+mn-lt"/>
                <a:cs typeface="+mn-lt"/>
              </a:rPr>
              <a:t>Une fois qu'une demande a été remplie, un Plan Lead doit </a:t>
            </a:r>
            <a:r>
              <a:rPr lang="fr-CH" sz="1400" b="1" dirty="0">
                <a:solidFill>
                  <a:schemeClr val="accent4">
                    <a:lumMod val="50000"/>
                  </a:schemeClr>
                </a:solidFill>
              </a:rPr>
              <a:t>VÉRIFIER</a:t>
            </a:r>
            <a:r>
              <a:rPr lang="fr-CH" sz="1400" dirty="0">
                <a:ea typeface="+mn-lt"/>
                <a:cs typeface="+mn-lt"/>
              </a:rPr>
              <a:t> la demande, confirmer si les organisations demandant l'enregistrement peuvent être enregistrées dans le système ou non, et si ce n'est pas le cas, </a:t>
            </a:r>
            <a:r>
              <a:rPr lang="fr-CH" sz="1400" b="1" dirty="0">
                <a:solidFill>
                  <a:schemeClr val="accent4">
                    <a:lumMod val="50000"/>
                  </a:schemeClr>
                </a:solidFill>
              </a:rPr>
              <a:t>ENREGISTRER</a:t>
            </a:r>
            <a:r>
              <a:rPr lang="fr-CH" sz="1400" dirty="0">
                <a:ea typeface="+mn-lt"/>
                <a:cs typeface="+mn-lt"/>
              </a:rPr>
              <a:t> l'organisation. Les étapes sont les suivantes </a:t>
            </a:r>
            <a:r>
              <a:rPr lang="en-US" sz="1400" dirty="0">
                <a:ea typeface="+mn-lt"/>
                <a:cs typeface="+mn-lt"/>
              </a:rPr>
              <a:t>:</a:t>
            </a:r>
            <a:endParaRPr lang="en-US" sz="1400" dirty="0">
              <a:ea typeface="Yu Mincho"/>
              <a:cs typeface="+mn-lt"/>
            </a:endParaRPr>
          </a:p>
          <a:p>
            <a:pPr marL="703580" lvl="1" indent="-342900">
              <a:buClr>
                <a:srgbClr val="000000"/>
              </a:buClr>
              <a:buFont typeface="+mj-lt"/>
              <a:buAutoNum type="arabicPeriod"/>
            </a:pPr>
            <a:r>
              <a:rPr lang="fr-CH" sz="1400" dirty="0">
                <a:ea typeface="+mn-lt"/>
                <a:cs typeface="+mn-lt"/>
              </a:rPr>
              <a:t>Ouvrez le fichier Excel de données </a:t>
            </a:r>
            <a:r>
              <a:rPr lang="fr-CH" sz="1400" dirty="0" err="1">
                <a:ea typeface="+mn-lt"/>
                <a:cs typeface="+mn-lt"/>
              </a:rPr>
              <a:t>Kobo</a:t>
            </a:r>
            <a:r>
              <a:rPr lang="fr-CH" sz="1400" dirty="0">
                <a:ea typeface="+mn-lt"/>
                <a:cs typeface="+mn-lt"/>
              </a:rPr>
              <a:t> d'enregistrement des organisations en mode «</a:t>
            </a:r>
            <a:r>
              <a:rPr lang="fr-CH" sz="1400" i="1" dirty="0">
                <a:ea typeface="+mn-lt"/>
                <a:cs typeface="+mn-lt"/>
              </a:rPr>
              <a:t>desktop</a:t>
            </a:r>
            <a:r>
              <a:rPr lang="fr-CH" sz="1400" dirty="0">
                <a:ea typeface="+mn-lt"/>
                <a:cs typeface="+mn-lt"/>
              </a:rPr>
              <a:t>». </a:t>
            </a:r>
            <a:r>
              <a:rPr lang="fr-CH" sz="1400" b="1" dirty="0">
                <a:solidFill>
                  <a:schemeClr val="accent2">
                    <a:lumMod val="75000"/>
                  </a:schemeClr>
                </a:solidFill>
                <a:ea typeface="+mn-lt"/>
                <a:cs typeface="+mn-lt"/>
              </a:rPr>
              <a:t>Actualisez</a:t>
            </a:r>
            <a:r>
              <a:rPr lang="fr-CH" sz="1400" dirty="0">
                <a:ea typeface="+mn-lt"/>
                <a:cs typeface="+mn-lt"/>
              </a:rPr>
              <a:t> les données en effectuant un clic droit, puis en filtrant par «</a:t>
            </a:r>
            <a:r>
              <a:rPr lang="fr-CH" sz="1400" i="1" dirty="0" err="1">
                <a:ea typeface="+mn-lt"/>
                <a:cs typeface="+mn-lt"/>
              </a:rPr>
              <a:t>Submission</a:t>
            </a:r>
            <a:r>
              <a:rPr lang="fr-CH" sz="1400" i="1" dirty="0">
                <a:ea typeface="+mn-lt"/>
                <a:cs typeface="+mn-lt"/>
              </a:rPr>
              <a:t> Date</a:t>
            </a:r>
            <a:r>
              <a:rPr lang="fr-CH" sz="1400" dirty="0">
                <a:ea typeface="+mn-lt"/>
                <a:cs typeface="+mn-lt"/>
              </a:rPr>
              <a:t>» et «</a:t>
            </a:r>
            <a:r>
              <a:rPr lang="fr-CH" sz="1400" i="1" dirty="0" err="1">
                <a:ea typeface="+mn-lt"/>
                <a:cs typeface="+mn-lt"/>
              </a:rPr>
              <a:t>Operation</a:t>
            </a:r>
            <a:r>
              <a:rPr lang="fr-CH" sz="1400" dirty="0">
                <a:ea typeface="+mn-lt"/>
                <a:cs typeface="+mn-lt"/>
              </a:rPr>
              <a:t>» pour voir quelle(s) organisation(s) a/ont récemment soumis une </a:t>
            </a:r>
            <a:r>
              <a:rPr lang="fr-CH" sz="1400" b="1" dirty="0">
                <a:ea typeface="+mn-lt"/>
                <a:cs typeface="+mn-lt"/>
              </a:rPr>
              <a:t>DEMANDE</a:t>
            </a:r>
            <a:r>
              <a:rPr lang="fr-CH" sz="1400" dirty="0">
                <a:ea typeface="+mn-lt"/>
                <a:cs typeface="+mn-lt"/>
              </a:rPr>
              <a:t> d'enregistrement.</a:t>
            </a:r>
          </a:p>
          <a:p>
            <a:pPr marL="703580" lvl="1" indent="-342900">
              <a:buClr>
                <a:srgbClr val="000000"/>
              </a:buClr>
              <a:buFont typeface="+mj-lt"/>
              <a:buAutoNum type="arabicPeriod"/>
            </a:pPr>
            <a:r>
              <a:rPr lang="en-US" sz="1400" dirty="0" err="1">
                <a:latin typeface="Arial"/>
                <a:ea typeface="Yu Mincho"/>
                <a:cs typeface="Arial"/>
              </a:rPr>
              <a:t>Accédez</a:t>
            </a:r>
            <a:r>
              <a:rPr lang="en-US" sz="1400" dirty="0">
                <a:latin typeface="Arial"/>
                <a:ea typeface="Yu Mincho"/>
                <a:cs typeface="Arial"/>
              </a:rPr>
              <a:t> à </a:t>
            </a:r>
            <a:r>
              <a:rPr lang="en-US" sz="1400" i="1" dirty="0">
                <a:solidFill>
                  <a:schemeClr val="accent2">
                    <a:lumMod val="75000"/>
                  </a:schemeClr>
                </a:solidFill>
                <a:latin typeface="Arial"/>
                <a:ea typeface="Yu Mincho"/>
                <a:cs typeface="Arial"/>
              </a:rPr>
              <a:t>Project Module </a:t>
            </a:r>
            <a:r>
              <a:rPr lang="en-US" sz="1400" i="1" dirty="0">
                <a:solidFill>
                  <a:schemeClr val="accent2">
                    <a:lumMod val="75000"/>
                  </a:schemeClr>
                </a:solidFill>
                <a:latin typeface="Arial"/>
                <a:ea typeface="Yu Mincho"/>
                <a:cs typeface="Arial"/>
                <a:sym typeface="Wingdings" panose="05000000000000000000" pitchFamily="2" charset="2"/>
              </a:rPr>
              <a:t></a:t>
            </a:r>
            <a:r>
              <a:rPr lang="en-US" sz="1400" i="1" dirty="0">
                <a:solidFill>
                  <a:schemeClr val="accent2">
                    <a:lumMod val="75000"/>
                  </a:schemeClr>
                </a:solidFill>
                <a:latin typeface="Arial"/>
                <a:ea typeface="Yu Mincho"/>
                <a:cs typeface="Arial"/>
              </a:rPr>
              <a:t> </a:t>
            </a:r>
            <a:r>
              <a:rPr lang="en-US" sz="1400" i="1" dirty="0" err="1">
                <a:solidFill>
                  <a:schemeClr val="accent2">
                    <a:lumMod val="75000"/>
                  </a:schemeClr>
                </a:solidFill>
                <a:latin typeface="Arial"/>
                <a:ea typeface="Yu Mincho"/>
                <a:cs typeface="Arial"/>
              </a:rPr>
              <a:t>Administratrice</a:t>
            </a:r>
            <a:r>
              <a:rPr lang="en-US" sz="1400" i="1" dirty="0">
                <a:solidFill>
                  <a:schemeClr val="accent2">
                    <a:lumMod val="75000"/>
                  </a:schemeClr>
                </a:solidFill>
                <a:latin typeface="Arial"/>
                <a:ea typeface="Yu Mincho"/>
                <a:cs typeface="Arial"/>
              </a:rPr>
              <a:t> </a:t>
            </a:r>
            <a:r>
              <a:rPr lang="en-US" sz="1400" i="1" dirty="0">
                <a:solidFill>
                  <a:schemeClr val="accent2">
                    <a:lumMod val="75000"/>
                  </a:schemeClr>
                </a:solidFill>
                <a:latin typeface="Arial"/>
                <a:ea typeface="Yu Mincho"/>
                <a:cs typeface="Arial"/>
                <a:sym typeface="Wingdings" panose="05000000000000000000" pitchFamily="2" charset="2"/>
              </a:rPr>
              <a:t></a:t>
            </a:r>
            <a:r>
              <a:rPr lang="en-US" sz="1400" i="1" dirty="0">
                <a:solidFill>
                  <a:schemeClr val="accent2">
                    <a:lumMod val="75000"/>
                  </a:schemeClr>
                </a:solidFill>
                <a:latin typeface="Arial"/>
                <a:ea typeface="Yu Mincho"/>
                <a:cs typeface="Arial"/>
              </a:rPr>
              <a:t> </a:t>
            </a:r>
            <a:r>
              <a:rPr lang="en-US" sz="1400" i="1" dirty="0" err="1">
                <a:solidFill>
                  <a:schemeClr val="accent2">
                    <a:lumMod val="75000"/>
                  </a:schemeClr>
                </a:solidFill>
                <a:latin typeface="Arial"/>
                <a:ea typeface="Yu Mincho"/>
                <a:cs typeface="Arial"/>
              </a:rPr>
              <a:t>Gérer</a:t>
            </a:r>
            <a:r>
              <a:rPr lang="en-US" sz="1400" i="1" dirty="0">
                <a:solidFill>
                  <a:schemeClr val="accent2">
                    <a:lumMod val="75000"/>
                  </a:schemeClr>
                </a:solidFill>
                <a:latin typeface="Arial"/>
                <a:ea typeface="Yu Mincho"/>
                <a:cs typeface="Arial"/>
              </a:rPr>
              <a:t> les </a:t>
            </a:r>
            <a:r>
              <a:rPr lang="en-US" sz="1400" i="1" dirty="0" err="1">
                <a:solidFill>
                  <a:schemeClr val="accent2">
                    <a:lumMod val="75000"/>
                  </a:schemeClr>
                </a:solidFill>
                <a:latin typeface="Arial"/>
                <a:ea typeface="Yu Mincho"/>
                <a:cs typeface="Arial"/>
              </a:rPr>
              <a:t>organisations</a:t>
            </a:r>
            <a:r>
              <a:rPr lang="en-US" sz="1400" i="1" dirty="0">
                <a:solidFill>
                  <a:schemeClr val="accent2">
                    <a:lumMod val="75000"/>
                  </a:schemeClr>
                </a:solidFill>
                <a:latin typeface="Arial"/>
                <a:ea typeface="Yu Mincho"/>
                <a:cs typeface="Arial"/>
              </a:rPr>
              <a:t> </a:t>
            </a:r>
            <a:r>
              <a:rPr lang="en-US" sz="1400" dirty="0">
                <a:latin typeface="Arial"/>
                <a:ea typeface="Yu Mincho"/>
                <a:cs typeface="Arial"/>
              </a:rPr>
              <a:t>and </a:t>
            </a:r>
            <a:r>
              <a:rPr lang="fr-CH" sz="1400" dirty="0">
                <a:latin typeface="Arial"/>
                <a:ea typeface="Yu Mincho"/>
                <a:cs typeface="Arial"/>
              </a:rPr>
              <a:t>effectuez une recherche pour l'organisation afin de voir si elle existe déjà</a:t>
            </a:r>
            <a:r>
              <a:rPr lang="en-US" sz="1400" dirty="0">
                <a:latin typeface="Arial"/>
                <a:ea typeface="Yu Mincho"/>
                <a:cs typeface="Arial"/>
              </a:rPr>
              <a:t>. </a:t>
            </a:r>
            <a:r>
              <a:rPr lang="fr-CH" sz="1400" dirty="0">
                <a:latin typeface="Arial"/>
                <a:ea typeface="Yu Mincho"/>
                <a:cs typeface="Arial"/>
              </a:rPr>
              <a:t>Saisissez le nom ou l'abréviation, puis cliquez sur le bouton [Recherche]</a:t>
            </a:r>
            <a:r>
              <a:rPr lang="en-US" sz="1400" dirty="0">
                <a:latin typeface="Arial"/>
                <a:ea typeface="Yu Mincho"/>
                <a:cs typeface="Arial"/>
              </a:rPr>
              <a:t>. </a:t>
            </a:r>
            <a:r>
              <a:rPr lang="fr-CH" sz="1400" dirty="0">
                <a:latin typeface="Arial"/>
                <a:ea typeface="Yu Mincho"/>
                <a:cs typeface="Arial"/>
              </a:rPr>
              <a:t>Si l'organisation existe, veuillez informer le partenaire (via l'adresse e-mail fournie dans le formulaire de demande) et fournissez-lui le nom exact que vous avez trouvé et qu'il doit utiliser.</a:t>
            </a:r>
            <a:endParaRPr lang="en-US" sz="1400" dirty="0">
              <a:latin typeface="Arial"/>
              <a:ea typeface="Yu Mincho"/>
              <a:cs typeface="Arial"/>
            </a:endParaRPr>
          </a:p>
          <a:p>
            <a:pPr marL="1071880" lvl="2" indent="-342900">
              <a:buClr>
                <a:srgbClr val="000000"/>
              </a:buClr>
            </a:pPr>
            <a:r>
              <a:rPr lang="fr-CH" sz="1400" dirty="0">
                <a:latin typeface="Arial"/>
                <a:ea typeface="Yu Mincho"/>
                <a:cs typeface="Arial"/>
              </a:rPr>
              <a:t>Vous pouvez également utiliser le fichier</a:t>
            </a:r>
            <a:r>
              <a:rPr lang="en-US" sz="1400" dirty="0">
                <a:latin typeface="Arial"/>
                <a:ea typeface="Yu Mincho"/>
                <a:cs typeface="Arial"/>
              </a:rPr>
              <a:t> </a:t>
            </a:r>
            <a:r>
              <a:rPr lang="en-US" sz="1400" i="1" dirty="0">
                <a:latin typeface="Arial"/>
                <a:ea typeface="Yu Mincho"/>
                <a:cs typeface="Arial"/>
                <a:hlinkClick r:id="rId2"/>
              </a:rPr>
              <a:t>Master organizations excel </a:t>
            </a:r>
            <a:r>
              <a:rPr lang="fr-CH" sz="1400" dirty="0">
                <a:latin typeface="Arial"/>
                <a:ea typeface="Yu Mincho"/>
                <a:cs typeface="Arial"/>
              </a:rPr>
              <a:t>pour trouver l'organisation (effectuez un clic droit et actualisez pour obtenir la liste mise à jour)</a:t>
            </a:r>
            <a:endParaRPr lang="en-US" sz="1400" dirty="0">
              <a:latin typeface="Arial"/>
              <a:ea typeface="Yu Mincho"/>
              <a:cs typeface="Arial"/>
            </a:endParaRPr>
          </a:p>
        </p:txBody>
      </p:sp>
      <p:sp>
        <p:nvSpPr>
          <p:cNvPr id="5" name="Slide Number Placeholder 4">
            <a:extLst>
              <a:ext uri="{FF2B5EF4-FFF2-40B4-BE49-F238E27FC236}">
                <a16:creationId xmlns:a16="http://schemas.microsoft.com/office/drawing/2014/main" id="{CC5946D1-B02B-5E9F-9E99-4CA63B05DC53}"/>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6</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E1D4A34E-8B7E-0B9C-6053-81881ACF9904}"/>
              </a:ext>
            </a:extLst>
          </p:cNvPr>
          <p:cNvCxnSpPr>
            <a:cxnSpLocks/>
          </p:cNvCxnSpPr>
          <p:nvPr/>
        </p:nvCxnSpPr>
        <p:spPr bwMode="auto">
          <a:xfrm>
            <a:off x="-2317" y="1512788"/>
            <a:ext cx="8154129" cy="374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pic>
        <p:nvPicPr>
          <p:cNvPr id="6" name="Picture 5">
            <a:extLst>
              <a:ext uri="{FF2B5EF4-FFF2-40B4-BE49-F238E27FC236}">
                <a16:creationId xmlns:a16="http://schemas.microsoft.com/office/drawing/2014/main" id="{AE19B995-5613-68C3-CDBB-B5E3F3A7CF52}"/>
              </a:ext>
            </a:extLst>
          </p:cNvPr>
          <p:cNvPicPr>
            <a:picLocks noChangeAspect="1"/>
          </p:cNvPicPr>
          <p:nvPr/>
        </p:nvPicPr>
        <p:blipFill rotWithShape="1">
          <a:blip r:embed="rId3"/>
          <a:srcRect b="28410"/>
          <a:stretch/>
        </p:blipFill>
        <p:spPr>
          <a:xfrm>
            <a:off x="809453" y="5246725"/>
            <a:ext cx="7070756" cy="1164069"/>
          </a:xfrm>
          <a:prstGeom prst="rect">
            <a:avLst/>
          </a:prstGeom>
          <a:ln>
            <a:noFill/>
          </a:ln>
          <a:effectLst>
            <a:outerShdw blurRad="190500" algn="tl" rotWithShape="0">
              <a:srgbClr val="000000">
                <a:alpha val="70000"/>
              </a:srgbClr>
            </a:outerShdw>
          </a:effectLst>
        </p:spPr>
      </p:pic>
      <p:sp>
        <p:nvSpPr>
          <p:cNvPr id="9" name="Oval 8">
            <a:extLst>
              <a:ext uri="{FF2B5EF4-FFF2-40B4-BE49-F238E27FC236}">
                <a16:creationId xmlns:a16="http://schemas.microsoft.com/office/drawing/2014/main" id="{EEFFC0DE-1C9D-E0FB-9461-111A406F72F9}"/>
              </a:ext>
            </a:extLst>
          </p:cNvPr>
          <p:cNvSpPr/>
          <p:nvPr/>
        </p:nvSpPr>
        <p:spPr bwMode="auto">
          <a:xfrm>
            <a:off x="550913" y="5941039"/>
            <a:ext cx="1878106" cy="469755"/>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539586813"/>
      </p:ext>
    </p:extLst>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05FCAC-581F-DAE8-FFE3-C611727AD766}"/>
              </a:ext>
            </a:extLst>
          </p:cNvPr>
          <p:cNvSpPr>
            <a:spLocks noGrp="1"/>
          </p:cNvSpPr>
          <p:nvPr>
            <p:ph type="body" sz="quarter" idx="13"/>
          </p:nvPr>
        </p:nvSpPr>
        <p:spPr>
          <a:xfrm>
            <a:off x="-68916" y="1403289"/>
            <a:ext cx="9150163" cy="5216108"/>
          </a:xfrm>
        </p:spPr>
        <p:txBody>
          <a:bodyPr/>
          <a:lstStyle/>
          <a:p>
            <a:pPr marL="703580" lvl="1" indent="-342900">
              <a:buClr>
                <a:srgbClr val="000000"/>
              </a:buClr>
              <a:buFont typeface="+mj-lt"/>
              <a:buAutoNum type="arabicPeriod" startAt="3"/>
            </a:pPr>
            <a:r>
              <a:rPr lang="fr-CH" sz="1400" dirty="0">
                <a:latin typeface="Arial"/>
                <a:ea typeface="Yu Mincho"/>
                <a:cs typeface="Arial"/>
              </a:rPr>
              <a:t>Si vous ne trouvez pas l'organisation, cliquez sur </a:t>
            </a:r>
            <a:r>
              <a:rPr lang="fr-CH" sz="1400" b="1" dirty="0">
                <a:latin typeface="Arial"/>
                <a:ea typeface="Yu Mincho"/>
                <a:cs typeface="Arial"/>
              </a:rPr>
              <a:t>Ajouter une nouvelle Organisation</a:t>
            </a:r>
            <a:r>
              <a:rPr lang="fr-CH" sz="1400" dirty="0">
                <a:latin typeface="Arial"/>
                <a:ea typeface="Yu Mincho"/>
                <a:cs typeface="Arial"/>
              </a:rPr>
              <a:t>. Remplissez </a:t>
            </a:r>
            <a:r>
              <a:rPr lang="fr-CH" sz="1400" b="1" dirty="0">
                <a:solidFill>
                  <a:schemeClr val="accent2">
                    <a:lumMod val="75000"/>
                  </a:schemeClr>
                </a:solidFill>
                <a:latin typeface="Arial"/>
                <a:ea typeface="Yu Mincho"/>
                <a:cs typeface="Arial"/>
              </a:rPr>
              <a:t>TOUS</a:t>
            </a:r>
            <a:r>
              <a:rPr lang="fr-CH" sz="1400" dirty="0">
                <a:latin typeface="Arial"/>
                <a:ea typeface="Yu Mincho"/>
                <a:cs typeface="Arial"/>
              </a:rPr>
              <a:t> les détails disponibles de l'organisation (colonnes jaunes dans le Excel </a:t>
            </a:r>
            <a:r>
              <a:rPr lang="fr-CH" sz="1400" dirty="0" err="1">
                <a:latin typeface="Arial"/>
                <a:ea typeface="Yu Mincho"/>
                <a:cs typeface="Arial"/>
              </a:rPr>
              <a:t>Kobo</a:t>
            </a:r>
            <a:r>
              <a:rPr lang="fr-CH" sz="1400" dirty="0">
                <a:latin typeface="Arial"/>
                <a:ea typeface="Yu Mincho"/>
                <a:cs typeface="Arial"/>
              </a:rPr>
              <a:t>). Veuillez prêter attention aux champs obligatoires. Suivez le guide pour le </a:t>
            </a:r>
            <a:r>
              <a:rPr lang="fr-CH" sz="1400" dirty="0">
                <a:highlight>
                  <a:srgbClr val="FFFF00"/>
                </a:highlight>
                <a:latin typeface="Arial"/>
                <a:ea typeface="Yu Mincho"/>
                <a:cs typeface="Arial"/>
              </a:rPr>
              <a:t>'Type et Sous-Type d'Organisation</a:t>
            </a:r>
            <a:r>
              <a:rPr lang="fr-CH" sz="1400" dirty="0">
                <a:latin typeface="Arial"/>
                <a:ea typeface="Yu Mincho"/>
                <a:cs typeface="Arial"/>
              </a:rPr>
              <a:t>' en vous basant sur les instructions à la page suivante.</a:t>
            </a: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marL="0" indent="0">
              <a:buClr>
                <a:srgbClr val="000000"/>
              </a:buClr>
              <a:buNone/>
            </a:pPr>
            <a:endParaRPr lang="en-US" sz="1200" dirty="0">
              <a:latin typeface="Arial"/>
              <a:ea typeface="Yu Mincho"/>
              <a:cs typeface="Arial"/>
            </a:endParaRPr>
          </a:p>
          <a:p>
            <a:pPr marL="0" indent="0">
              <a:buClr>
                <a:srgbClr val="000000"/>
              </a:buClr>
              <a:buNone/>
            </a:pPr>
            <a:endParaRPr lang="en-US" sz="1400" dirty="0">
              <a:latin typeface="Arial"/>
              <a:ea typeface="Yu Mincho"/>
              <a:cs typeface="Arial"/>
            </a:endParaRPr>
          </a:p>
          <a:p>
            <a:pPr marL="0" indent="0">
              <a:buClr>
                <a:srgbClr val="000000"/>
              </a:buClr>
              <a:buNone/>
            </a:pPr>
            <a:endParaRPr lang="en-US" sz="600" b="1" dirty="0">
              <a:latin typeface="Arial"/>
              <a:ea typeface="Yu Mincho"/>
              <a:cs typeface="Arial"/>
            </a:endParaRPr>
          </a:p>
          <a:p>
            <a:pPr marL="0" indent="0">
              <a:buClr>
                <a:srgbClr val="000000"/>
              </a:buClr>
              <a:buNone/>
            </a:pPr>
            <a:r>
              <a:rPr lang="fr-CH" sz="1400" b="1" dirty="0">
                <a:latin typeface="Arial"/>
                <a:ea typeface="Yu Mincho"/>
                <a:cs typeface="Arial"/>
              </a:rPr>
              <a:t>Dans le cas où les Responsables de Plan doivent mettre à jour une organisation déjà enregistrée, ils doivent communiquer avec le service MATS au siège de HPC via les canaux classiques, c'est-à-dire le HPC Support Teams </a:t>
            </a:r>
            <a:r>
              <a:rPr lang="fr-CH" sz="1400" b="1" dirty="0" err="1">
                <a:latin typeface="Arial"/>
                <a:ea typeface="Yu Mincho"/>
                <a:cs typeface="Arial"/>
              </a:rPr>
              <a:t>channel</a:t>
            </a:r>
            <a:r>
              <a:rPr lang="fr-CH" sz="1400" b="1" dirty="0">
                <a:latin typeface="Arial"/>
                <a:ea typeface="Yu Mincho"/>
                <a:cs typeface="Arial"/>
              </a:rPr>
              <a:t>.</a:t>
            </a:r>
          </a:p>
        </p:txBody>
      </p:sp>
      <p:pic>
        <p:nvPicPr>
          <p:cNvPr id="11" name="Picture 10">
            <a:extLst>
              <a:ext uri="{FF2B5EF4-FFF2-40B4-BE49-F238E27FC236}">
                <a16:creationId xmlns:a16="http://schemas.microsoft.com/office/drawing/2014/main" id="{0CB56A66-A29C-C33B-A4C8-6C0248931A1C}"/>
              </a:ext>
            </a:extLst>
          </p:cNvPr>
          <p:cNvPicPr>
            <a:picLocks noChangeAspect="1"/>
          </p:cNvPicPr>
          <p:nvPr/>
        </p:nvPicPr>
        <p:blipFill>
          <a:blip r:embed="rId3"/>
          <a:stretch>
            <a:fillRect/>
          </a:stretch>
        </p:blipFill>
        <p:spPr>
          <a:xfrm>
            <a:off x="70810" y="2352525"/>
            <a:ext cx="5632874" cy="1347121"/>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48A6504E-8077-0CC2-5040-F602C2C21ED4}"/>
              </a:ext>
            </a:extLst>
          </p:cNvPr>
          <p:cNvSpPr>
            <a:spLocks noGrp="1"/>
          </p:cNvSpPr>
          <p:nvPr>
            <p:ph type="title"/>
          </p:nvPr>
        </p:nvSpPr>
        <p:spPr>
          <a:xfrm>
            <a:off x="0" y="726460"/>
            <a:ext cx="9150163" cy="707886"/>
          </a:xfrm>
        </p:spPr>
        <p:txBody>
          <a:bodyPr/>
          <a:lstStyle/>
          <a:p>
            <a:r>
              <a:rPr lang="en-US" sz="2000" dirty="0" err="1">
                <a:effectLst/>
                <a:latin typeface="Arial"/>
                <a:ea typeface="Calibri" panose="020F0502020204030204" pitchFamily="34" charset="0"/>
                <a:cs typeface="Arial"/>
              </a:rPr>
              <a:t>Enregistrer</a:t>
            </a:r>
            <a:r>
              <a:rPr lang="en-US" sz="2000" dirty="0">
                <a:effectLst/>
                <a:latin typeface="Arial"/>
                <a:ea typeface="Calibri" panose="020F0502020204030204" pitchFamily="34" charset="0"/>
                <a:cs typeface="Arial"/>
              </a:rPr>
              <a:t> </a:t>
            </a:r>
            <a:r>
              <a:rPr lang="en-US" sz="2000" dirty="0" err="1">
                <a:effectLst/>
                <a:latin typeface="Arial"/>
                <a:ea typeface="Calibri" panose="020F0502020204030204" pitchFamily="34" charset="0"/>
                <a:cs typeface="Arial"/>
              </a:rPr>
              <a:t>une</a:t>
            </a:r>
            <a:r>
              <a:rPr lang="en-US" sz="2000" dirty="0">
                <a:effectLst/>
                <a:latin typeface="Arial"/>
                <a:ea typeface="Calibri" panose="020F0502020204030204" pitchFamily="34" charset="0"/>
                <a:cs typeface="Arial"/>
              </a:rPr>
              <a:t> nouvelle </a:t>
            </a:r>
            <a:r>
              <a:rPr lang="en-US" sz="2000" dirty="0" err="1">
                <a:effectLst/>
                <a:latin typeface="Arial"/>
                <a:ea typeface="Calibri" panose="020F0502020204030204" pitchFamily="34" charset="0"/>
                <a:cs typeface="Arial"/>
              </a:rPr>
              <a:t>organisation</a:t>
            </a:r>
            <a:r>
              <a:rPr lang="en-US" sz="2000" b="0" dirty="0">
                <a:ea typeface="Yu Gothic Light"/>
                <a:cs typeface="Times New Roman"/>
              </a:rPr>
              <a:t>– </a:t>
            </a:r>
            <a:r>
              <a:rPr lang="en-US" sz="2000" b="0" dirty="0" err="1">
                <a:solidFill>
                  <a:schemeClr val="accent4">
                    <a:lumMod val="50000"/>
                  </a:schemeClr>
                </a:solidFill>
                <a:ea typeface="Yu Gothic Light"/>
                <a:cs typeface="Times New Roman"/>
              </a:rPr>
              <a:t>Vérifier</a:t>
            </a:r>
            <a:r>
              <a:rPr lang="en-US" sz="2000" b="0" dirty="0">
                <a:ea typeface="Yu Gothic Light"/>
                <a:cs typeface="Times New Roman"/>
              </a:rPr>
              <a:t> et </a:t>
            </a:r>
            <a:r>
              <a:rPr lang="en-US" sz="2000" b="0" dirty="0" err="1">
                <a:solidFill>
                  <a:schemeClr val="accent4">
                    <a:lumMod val="50000"/>
                  </a:schemeClr>
                </a:solidFill>
                <a:ea typeface="Yu Gothic Light"/>
                <a:cs typeface="Times New Roman"/>
              </a:rPr>
              <a:t>Enregistrer</a:t>
            </a:r>
            <a:r>
              <a:rPr lang="en-US" sz="2000" b="0" dirty="0">
                <a:ea typeface="Yu Gothic Light"/>
                <a:cs typeface="Times New Roman"/>
              </a:rPr>
              <a:t> (Pour les Plan Leads)</a:t>
            </a:r>
            <a:endParaRPr lang="en-US" sz="2000" dirty="0">
              <a:cs typeface="Arial"/>
            </a:endParaRPr>
          </a:p>
        </p:txBody>
      </p:sp>
      <p:sp>
        <p:nvSpPr>
          <p:cNvPr id="5" name="Slide Number Placeholder 4">
            <a:extLst>
              <a:ext uri="{FF2B5EF4-FFF2-40B4-BE49-F238E27FC236}">
                <a16:creationId xmlns:a16="http://schemas.microsoft.com/office/drawing/2014/main" id="{CC5946D1-B02B-5E9F-9E99-4CA63B05DC53}"/>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7</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E1D4A34E-8B7E-0B9C-6053-81881ACF9904}"/>
              </a:ext>
            </a:extLst>
          </p:cNvPr>
          <p:cNvCxnSpPr>
            <a:cxnSpLocks/>
          </p:cNvCxnSpPr>
          <p:nvPr/>
        </p:nvCxnSpPr>
        <p:spPr bwMode="auto">
          <a:xfrm>
            <a:off x="0" y="1403289"/>
            <a:ext cx="8151812"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7" name="TextBox 6">
            <a:extLst>
              <a:ext uri="{FF2B5EF4-FFF2-40B4-BE49-F238E27FC236}">
                <a16:creationId xmlns:a16="http://schemas.microsoft.com/office/drawing/2014/main" id="{F7F81CF2-8F7C-2D01-367B-BC3060D28FC7}"/>
              </a:ext>
            </a:extLst>
          </p:cNvPr>
          <p:cNvSpPr txBox="1"/>
          <p:nvPr/>
        </p:nvSpPr>
        <p:spPr>
          <a:xfrm>
            <a:off x="130549" y="3984907"/>
            <a:ext cx="3437385" cy="1815882"/>
          </a:xfrm>
          <a:prstGeom prst="rect">
            <a:avLst/>
          </a:prstGeom>
          <a:noFill/>
        </p:spPr>
        <p:txBody>
          <a:bodyPr wrap="square">
            <a:spAutoFit/>
          </a:bodyPr>
          <a:lstStyle/>
          <a:p>
            <a:pPr indent="-175895">
              <a:buClr>
                <a:srgbClr val="000000"/>
              </a:buClr>
            </a:pPr>
            <a:r>
              <a:rPr lang="fr-CH" sz="1400" i="1" dirty="0"/>
              <a:t>Veuillez noter que l'enregistrement des organisations doit être conforme aux normes établies, telles qu'elles sont accessibles dans le </a:t>
            </a:r>
            <a:r>
              <a:rPr lang="en-US" sz="1400" i="1" dirty="0">
                <a:hlinkClick r:id="rId4"/>
              </a:rPr>
              <a:t>Projects Module Guide de </a:t>
            </a:r>
            <a:r>
              <a:rPr lang="en-US" sz="1400" i="1" dirty="0" err="1">
                <a:hlinkClick r:id="rId4"/>
              </a:rPr>
              <a:t>l’utilisateur</a:t>
            </a:r>
            <a:r>
              <a:rPr lang="fr-CH" sz="1400" i="1" dirty="0"/>
              <a:t>, pages 12 à 28. Une session dédiée à l'enregistrement des organisations ou une formation de rappel peut être proposée par le OCHA HQ</a:t>
            </a:r>
            <a:r>
              <a:rPr lang="en-US" sz="1400" dirty="0"/>
              <a:t>. </a:t>
            </a:r>
          </a:p>
        </p:txBody>
      </p:sp>
      <p:pic>
        <p:nvPicPr>
          <p:cNvPr id="13" name="Picture 12">
            <a:extLst>
              <a:ext uri="{FF2B5EF4-FFF2-40B4-BE49-F238E27FC236}">
                <a16:creationId xmlns:a16="http://schemas.microsoft.com/office/drawing/2014/main" id="{1323785C-3729-B4FC-CA10-DBAD079147C2}"/>
              </a:ext>
            </a:extLst>
          </p:cNvPr>
          <p:cNvPicPr>
            <a:picLocks noChangeAspect="1"/>
          </p:cNvPicPr>
          <p:nvPr/>
        </p:nvPicPr>
        <p:blipFill>
          <a:blip r:embed="rId5"/>
          <a:stretch>
            <a:fillRect/>
          </a:stretch>
        </p:blipFill>
        <p:spPr>
          <a:xfrm>
            <a:off x="3622507" y="3251629"/>
            <a:ext cx="5444398" cy="2549160"/>
          </a:xfrm>
          <a:prstGeom prst="rect">
            <a:avLst/>
          </a:prstGeom>
          <a:ln>
            <a:noFill/>
          </a:ln>
          <a:effectLst>
            <a:outerShdw blurRad="190500" algn="tl" rotWithShape="0">
              <a:srgbClr val="000000">
                <a:alpha val="70000"/>
              </a:srgbClr>
            </a:outerShdw>
          </a:effectLst>
        </p:spPr>
      </p:pic>
      <p:sp>
        <p:nvSpPr>
          <p:cNvPr id="9" name="Oval 8">
            <a:extLst>
              <a:ext uri="{FF2B5EF4-FFF2-40B4-BE49-F238E27FC236}">
                <a16:creationId xmlns:a16="http://schemas.microsoft.com/office/drawing/2014/main" id="{655E9F2A-F034-E805-F53C-9474E78B063F}"/>
              </a:ext>
            </a:extLst>
          </p:cNvPr>
          <p:cNvSpPr/>
          <p:nvPr/>
        </p:nvSpPr>
        <p:spPr bwMode="auto">
          <a:xfrm>
            <a:off x="3461342" y="2761307"/>
            <a:ext cx="2382067" cy="543208"/>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758986341"/>
      </p:ext>
    </p:extLst>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504E-8077-0CC2-5040-F602C2C21ED4}"/>
              </a:ext>
            </a:extLst>
          </p:cNvPr>
          <p:cNvSpPr>
            <a:spLocks noGrp="1"/>
          </p:cNvSpPr>
          <p:nvPr>
            <p:ph type="title"/>
          </p:nvPr>
        </p:nvSpPr>
        <p:spPr>
          <a:xfrm>
            <a:off x="2715" y="788477"/>
            <a:ext cx="9141285" cy="707886"/>
          </a:xfrm>
        </p:spPr>
        <p:txBody>
          <a:bodyPr/>
          <a:lstStyle/>
          <a:p>
            <a:r>
              <a:rPr lang="fr-FR" sz="2000" dirty="0">
                <a:effectLst/>
                <a:latin typeface="Arial"/>
                <a:ea typeface="Calibri" panose="020F0502020204030204" pitchFamily="34" charset="0"/>
                <a:cs typeface="Arial"/>
              </a:rPr>
              <a:t>Enregistrer une nouvelle organisation</a:t>
            </a:r>
            <a:r>
              <a:rPr lang="fr-FR" sz="2000" b="0" dirty="0">
                <a:ea typeface="Yu Gothic Light"/>
                <a:cs typeface="Times New Roman"/>
              </a:rPr>
              <a:t>– Sélectionner le bon type et sous-type d’organisation</a:t>
            </a:r>
            <a:endParaRPr lang="fr-FR" sz="2000" b="0" dirty="0"/>
          </a:p>
        </p:txBody>
      </p:sp>
      <p:sp>
        <p:nvSpPr>
          <p:cNvPr id="3" name="Text Placeholder 2">
            <a:extLst>
              <a:ext uri="{FF2B5EF4-FFF2-40B4-BE49-F238E27FC236}">
                <a16:creationId xmlns:a16="http://schemas.microsoft.com/office/drawing/2014/main" id="{1205FCAC-581F-DAE8-FFE3-C611727AD766}"/>
              </a:ext>
            </a:extLst>
          </p:cNvPr>
          <p:cNvSpPr>
            <a:spLocks noGrp="1"/>
          </p:cNvSpPr>
          <p:nvPr>
            <p:ph type="body" sz="quarter" idx="13"/>
          </p:nvPr>
        </p:nvSpPr>
        <p:spPr>
          <a:xfrm>
            <a:off x="82960" y="1490268"/>
            <a:ext cx="8734425" cy="2998578"/>
          </a:xfrm>
        </p:spPr>
        <p:txBody>
          <a:bodyPr/>
          <a:lstStyle/>
          <a:p>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p:txBody>
      </p:sp>
      <p:sp>
        <p:nvSpPr>
          <p:cNvPr id="5" name="Slide Number Placeholder 4">
            <a:extLst>
              <a:ext uri="{FF2B5EF4-FFF2-40B4-BE49-F238E27FC236}">
                <a16:creationId xmlns:a16="http://schemas.microsoft.com/office/drawing/2014/main" id="{CC5946D1-B02B-5E9F-9E99-4CA63B05DC53}"/>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8</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E1D4A34E-8B7E-0B9C-6053-81881ACF9904}"/>
              </a:ext>
            </a:extLst>
          </p:cNvPr>
          <p:cNvCxnSpPr>
            <a:cxnSpLocks/>
          </p:cNvCxnSpPr>
          <p:nvPr/>
        </p:nvCxnSpPr>
        <p:spPr bwMode="auto">
          <a:xfrm>
            <a:off x="0" y="1563450"/>
            <a:ext cx="9170890"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6B4989E9-9393-2D4D-78FE-081BB38E58F0}"/>
              </a:ext>
            </a:extLst>
          </p:cNvPr>
          <p:cNvSpPr txBox="1"/>
          <p:nvPr/>
        </p:nvSpPr>
        <p:spPr>
          <a:xfrm>
            <a:off x="0" y="1553054"/>
            <a:ext cx="9002047" cy="153888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r-CH" sz="1600" dirty="0"/>
              <a:t>Lorsque vous remplissez le formulaire 'Ajouter une nouvelle Organisation' sur PM, faites particulièrement attention à l'information sur le 'Type et Sous-Type d'Organisation', car cette information aura des implications importantes.</a:t>
            </a:r>
            <a:endParaRPr lang="en-US" sz="1600" dirty="0">
              <a:cs typeface="Arial"/>
            </a:endParaRPr>
          </a:p>
          <a:p>
            <a:pPr marL="285750" indent="-285750">
              <a:buFont typeface="Arial" panose="020B0604020202020204" pitchFamily="34" charset="0"/>
              <a:buChar char="•"/>
            </a:pPr>
            <a:r>
              <a:rPr lang="fr-CH" sz="1600" dirty="0">
                <a:cs typeface="Arial"/>
              </a:rPr>
              <a:t>En général, il existe 4 types avec leurs sous-types respectifs. Consultez le tableau ci-dessous et la page suivante pour un résumé</a:t>
            </a:r>
            <a:r>
              <a:rPr lang="en-US" sz="1600" dirty="0">
                <a:cs typeface="Arial"/>
              </a:rPr>
              <a:t>.</a:t>
            </a:r>
          </a:p>
          <a:p>
            <a:endParaRPr lang="en-US" sz="1400" dirty="0">
              <a:cs typeface="Arial"/>
            </a:endParaRPr>
          </a:p>
        </p:txBody>
      </p:sp>
      <p:graphicFrame>
        <p:nvGraphicFramePr>
          <p:cNvPr id="11" name="Object 10">
            <a:extLst>
              <a:ext uri="{FF2B5EF4-FFF2-40B4-BE49-F238E27FC236}">
                <a16:creationId xmlns:a16="http://schemas.microsoft.com/office/drawing/2014/main" id="{BECA980C-FB9E-3DF4-4FFA-AC7644B1AA12}"/>
              </a:ext>
            </a:extLst>
          </p:cNvPr>
          <p:cNvGraphicFramePr>
            <a:graphicFrameLocks noChangeAspect="1"/>
          </p:cNvGraphicFramePr>
          <p:nvPr>
            <p:extLst>
              <p:ext uri="{D42A27DB-BD31-4B8C-83A1-F6EECF244321}">
                <p14:modId xmlns:p14="http://schemas.microsoft.com/office/powerpoint/2010/main" val="3661727776"/>
              </p:ext>
            </p:extLst>
          </p:nvPr>
        </p:nvGraphicFramePr>
        <p:xfrm>
          <a:off x="106363" y="2855913"/>
          <a:ext cx="8793611" cy="3671887"/>
        </p:xfrm>
        <a:graphic>
          <a:graphicData uri="http://schemas.openxmlformats.org/presentationml/2006/ole">
            <mc:AlternateContent xmlns:mc="http://schemas.openxmlformats.org/markup-compatibility/2006">
              <mc:Choice xmlns:v="urn:schemas-microsoft-com:vml" Requires="v">
                <p:oleObj name="Worksheet" r:id="rId2" imgW="11061895" imgH="4616273" progId="Excel.Sheet.12">
                  <p:embed/>
                </p:oleObj>
              </mc:Choice>
              <mc:Fallback>
                <p:oleObj name="Worksheet" r:id="rId2" imgW="11061895" imgH="4616273" progId="Excel.Sheet.12">
                  <p:embed/>
                  <p:pic>
                    <p:nvPicPr>
                      <p:cNvPr id="11" name="Object 10">
                        <a:extLst>
                          <a:ext uri="{FF2B5EF4-FFF2-40B4-BE49-F238E27FC236}">
                            <a16:creationId xmlns:a16="http://schemas.microsoft.com/office/drawing/2014/main" id="{BECA980C-FB9E-3DF4-4FFA-AC7644B1AA12}"/>
                          </a:ext>
                        </a:extLst>
                      </p:cNvPr>
                      <p:cNvPicPr/>
                      <p:nvPr/>
                    </p:nvPicPr>
                    <p:blipFill>
                      <a:blip r:embed="rId3"/>
                      <a:stretch>
                        <a:fillRect/>
                      </a:stretch>
                    </p:blipFill>
                    <p:spPr>
                      <a:xfrm>
                        <a:off x="106363" y="2855913"/>
                        <a:ext cx="8793611" cy="3671887"/>
                      </a:xfrm>
                      <a:prstGeom prst="rect">
                        <a:avLst/>
                      </a:prstGeom>
                    </p:spPr>
                  </p:pic>
                </p:oleObj>
              </mc:Fallback>
            </mc:AlternateContent>
          </a:graphicData>
        </a:graphic>
      </p:graphicFrame>
    </p:spTree>
    <p:extLst>
      <p:ext uri="{BB962C8B-B14F-4D97-AF65-F5344CB8AC3E}">
        <p14:creationId xmlns:p14="http://schemas.microsoft.com/office/powerpoint/2010/main" val="4256548905"/>
      </p:ext>
    </p:extLst>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504E-8077-0CC2-5040-F602C2C21ED4}"/>
              </a:ext>
            </a:extLst>
          </p:cNvPr>
          <p:cNvSpPr>
            <a:spLocks noGrp="1"/>
          </p:cNvSpPr>
          <p:nvPr>
            <p:ph type="title"/>
          </p:nvPr>
        </p:nvSpPr>
        <p:spPr>
          <a:xfrm>
            <a:off x="2715" y="788477"/>
            <a:ext cx="9045420" cy="707886"/>
          </a:xfrm>
        </p:spPr>
        <p:txBody>
          <a:bodyPr/>
          <a:lstStyle/>
          <a:p>
            <a:r>
              <a:rPr lang="fr-FR" sz="2000" dirty="0">
                <a:effectLst/>
                <a:latin typeface="Arial"/>
                <a:ea typeface="Calibri" panose="020F0502020204030204" pitchFamily="34" charset="0"/>
                <a:cs typeface="Arial"/>
              </a:rPr>
              <a:t>Enregistrer une nouvelle organisation</a:t>
            </a:r>
            <a:r>
              <a:rPr lang="fr-FR" sz="2000" b="0" dirty="0">
                <a:ea typeface="Yu Gothic Light"/>
                <a:cs typeface="Times New Roman"/>
              </a:rPr>
              <a:t>– Sélectionner le bon type et sous-type d’organisation</a:t>
            </a:r>
            <a:endParaRPr lang="en-US" sz="2000" dirty="0">
              <a:latin typeface="+mn-lt"/>
            </a:endParaRPr>
          </a:p>
        </p:txBody>
      </p:sp>
      <p:sp>
        <p:nvSpPr>
          <p:cNvPr id="3" name="Text Placeholder 2">
            <a:extLst>
              <a:ext uri="{FF2B5EF4-FFF2-40B4-BE49-F238E27FC236}">
                <a16:creationId xmlns:a16="http://schemas.microsoft.com/office/drawing/2014/main" id="{1205FCAC-581F-DAE8-FFE3-C611727AD766}"/>
              </a:ext>
            </a:extLst>
          </p:cNvPr>
          <p:cNvSpPr>
            <a:spLocks noGrp="1"/>
          </p:cNvSpPr>
          <p:nvPr>
            <p:ph type="body" sz="quarter" idx="13"/>
          </p:nvPr>
        </p:nvSpPr>
        <p:spPr>
          <a:xfrm>
            <a:off x="0" y="1425744"/>
            <a:ext cx="8734425" cy="2998578"/>
          </a:xfrm>
        </p:spPr>
        <p:txBody>
          <a:bodyPr/>
          <a:lstStyle/>
          <a:p>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p:txBody>
      </p:sp>
      <p:sp>
        <p:nvSpPr>
          <p:cNvPr id="5" name="Slide Number Placeholder 4">
            <a:extLst>
              <a:ext uri="{FF2B5EF4-FFF2-40B4-BE49-F238E27FC236}">
                <a16:creationId xmlns:a16="http://schemas.microsoft.com/office/drawing/2014/main" id="{CC5946D1-B02B-5E9F-9E99-4CA63B05DC53}"/>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9</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E1D4A34E-8B7E-0B9C-6053-81881ACF9904}"/>
              </a:ext>
            </a:extLst>
          </p:cNvPr>
          <p:cNvCxnSpPr>
            <a:cxnSpLocks/>
          </p:cNvCxnSpPr>
          <p:nvPr/>
        </p:nvCxnSpPr>
        <p:spPr bwMode="auto">
          <a:xfrm>
            <a:off x="0" y="1477978"/>
            <a:ext cx="6065353"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6B4989E9-9393-2D4D-78FE-081BB38E58F0}"/>
              </a:ext>
            </a:extLst>
          </p:cNvPr>
          <p:cNvSpPr txBox="1"/>
          <p:nvPr/>
        </p:nvSpPr>
        <p:spPr>
          <a:xfrm>
            <a:off x="0" y="1489742"/>
            <a:ext cx="8734425" cy="116955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r-CH" sz="1400" dirty="0">
                <a:ea typeface="+mn-lt"/>
                <a:cs typeface="+mn-lt"/>
              </a:rPr>
              <a:t>Lorsqu'un type d'organisation particulier et un sous-type sont sélectionnés, le système générera automatiquement un regroupement dans lequel la catégorie sélectionnée se trouve, conformément aux normes du Grand </a:t>
            </a:r>
            <a:r>
              <a:rPr lang="fr-CH" sz="1400" dirty="0" err="1">
                <a:ea typeface="+mn-lt"/>
                <a:cs typeface="+mn-lt"/>
              </a:rPr>
              <a:t>Bargain</a:t>
            </a:r>
            <a:r>
              <a:rPr lang="en-US" sz="1400" dirty="0">
                <a:cs typeface="Arial"/>
              </a:rPr>
              <a:t>. </a:t>
            </a:r>
          </a:p>
          <a:p>
            <a:pPr marL="285750" indent="-285750">
              <a:buFont typeface="Arial" panose="020B0604020202020204" pitchFamily="34" charset="0"/>
              <a:buChar char="•"/>
            </a:pPr>
            <a:r>
              <a:rPr lang="fr-CH" sz="1400" dirty="0">
                <a:cs typeface="Arial"/>
              </a:rPr>
              <a:t>Effectuez une vérification minutieuse et consultez l'équipe du HPC HQ pour obtenir des conseils et discuter des cas délicats, tels que les organisations transfrontalières.</a:t>
            </a:r>
            <a:endParaRPr lang="en-US" sz="1400" dirty="0">
              <a:cs typeface="Arial"/>
            </a:endParaRPr>
          </a:p>
        </p:txBody>
      </p:sp>
      <p:pic>
        <p:nvPicPr>
          <p:cNvPr id="9" name="Picture 8">
            <a:extLst>
              <a:ext uri="{FF2B5EF4-FFF2-40B4-BE49-F238E27FC236}">
                <a16:creationId xmlns:a16="http://schemas.microsoft.com/office/drawing/2014/main" id="{3396E8FA-090F-B97B-3D14-9253A59C5BC2}"/>
              </a:ext>
            </a:extLst>
          </p:cNvPr>
          <p:cNvPicPr>
            <a:picLocks noChangeAspect="1"/>
          </p:cNvPicPr>
          <p:nvPr/>
        </p:nvPicPr>
        <p:blipFill>
          <a:blip r:embed="rId2"/>
          <a:stretch>
            <a:fillRect/>
          </a:stretch>
        </p:blipFill>
        <p:spPr>
          <a:xfrm>
            <a:off x="643987" y="2723291"/>
            <a:ext cx="7762875" cy="37097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2615674"/>
      </p:ext>
    </p:extLst>
  </p:cSld>
  <p:clrMapOvr>
    <a:masterClrMapping/>
  </p:clrMapOvr>
  <p:transition>
    <p:randomBar/>
  </p:transition>
</p:sld>
</file>

<file path=ppt/theme/theme1.xml><?xml version="1.0" encoding="utf-8"?>
<a:theme xmlns:a="http://schemas.openxmlformats.org/drawingml/2006/main" name="ocha_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OCHAC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lnDef>
  </a:objectDefaults>
  <a:extraClrSchemeLst>
    <a:extraClrScheme>
      <a:clrScheme name="2_OCHACAR 1">
        <a:dk1>
          <a:srgbClr val="000000"/>
        </a:dk1>
        <a:lt1>
          <a:srgbClr val="FFFFFF"/>
        </a:lt1>
        <a:dk2>
          <a:srgbClr val="000000"/>
        </a:dk2>
        <a:lt2>
          <a:srgbClr val="DDC189"/>
        </a:lt2>
        <a:accent1>
          <a:srgbClr val="ECDEC2"/>
        </a:accent1>
        <a:accent2>
          <a:srgbClr val="A68448"/>
        </a:accent2>
        <a:accent3>
          <a:srgbClr val="FFFFFF"/>
        </a:accent3>
        <a:accent4>
          <a:srgbClr val="000000"/>
        </a:accent4>
        <a:accent5>
          <a:srgbClr val="F4ECDD"/>
        </a:accent5>
        <a:accent6>
          <a:srgbClr val="967740"/>
        </a:accent6>
        <a:hlink>
          <a:srgbClr val="755F33"/>
        </a:hlink>
        <a:folHlink>
          <a:srgbClr val="393223"/>
        </a:folHlink>
      </a:clrScheme>
      <a:clrMap bg1="lt1" tx1="dk1" bg2="lt2" tx2="dk2" accent1="accent1" accent2="accent2" accent3="accent3" accent4="accent4" accent5="accent5" accent6="accent6" hlink="hlink" folHlink="folHlink"/>
    </a:extraClrScheme>
    <a:extraClrScheme>
      <a:clrScheme name="2_OCHACAR 2">
        <a:dk1>
          <a:srgbClr val="000000"/>
        </a:dk1>
        <a:lt1>
          <a:srgbClr val="FFFFFF"/>
        </a:lt1>
        <a:dk2>
          <a:srgbClr val="000000"/>
        </a:dk2>
        <a:lt2>
          <a:srgbClr val="A4C1E0"/>
        </a:lt2>
        <a:accent1>
          <a:srgbClr val="CEDDEE"/>
        </a:accent1>
        <a:accent2>
          <a:srgbClr val="6798CC"/>
        </a:accent2>
        <a:accent3>
          <a:srgbClr val="FFFFFF"/>
        </a:accent3>
        <a:accent4>
          <a:srgbClr val="000000"/>
        </a:accent4>
        <a:accent5>
          <a:srgbClr val="E3EBF5"/>
        </a:accent5>
        <a:accent6>
          <a:srgbClr val="5D89B9"/>
        </a:accent6>
        <a:hlink>
          <a:srgbClr val="3668A0"/>
        </a:hlink>
        <a:folHlink>
          <a:srgbClr val="203E5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6A22DF2BF4E741B20FC849E833E823" ma:contentTypeVersion="16" ma:contentTypeDescription="Create a new document." ma:contentTypeScope="" ma:versionID="5b790d766cf24b03cd3b572c1781654a">
  <xsd:schema xmlns:xsd="http://www.w3.org/2001/XMLSchema" xmlns:xs="http://www.w3.org/2001/XMLSchema" xmlns:p="http://schemas.microsoft.com/office/2006/metadata/properties" xmlns:ns2="2c71c120-b919-4552-8179-5cc8209ae34e" xmlns:ns3="baf121fa-59df-4465-972a-a50e3f5ceefd" xmlns:ns4="985ec44e-1bab-4c0b-9df0-6ba128686fc9" targetNamespace="http://schemas.microsoft.com/office/2006/metadata/properties" ma:root="true" ma:fieldsID="2d5d04614688e49f1fc291eb63cebd0c" ns2:_="" ns3:_="" ns4:_="">
    <xsd:import namespace="2c71c120-b919-4552-8179-5cc8209ae34e"/>
    <xsd:import namespace="baf121fa-59df-4465-972a-a50e3f5ceefd"/>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ObjectDetectorVersion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1c120-b919-4552-8179-5cc8209ae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f121fa-59df-4465-972a-a50e3f5ceef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f080c8c-5946-4434-bd4e-0ca17528b6b3}" ma:internalName="TaxCatchAll" ma:showField="CatchAllData" ma:web="baf121fa-59df-4465-972a-a50e3f5cee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71c120-b919-4552-8179-5cc8209ae34e">
      <Terms xmlns="http://schemas.microsoft.com/office/infopath/2007/PartnerControls"/>
    </lcf76f155ced4ddcb4097134ff3c332f>
    <TaxCatchAll xmlns="985ec44e-1bab-4c0b-9df0-6ba128686fc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28CBE3-A288-45A0-8CC3-FD7DA8FB3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1c120-b919-4552-8179-5cc8209ae34e"/>
    <ds:schemaRef ds:uri="baf121fa-59df-4465-972a-a50e3f5ceefd"/>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606397-45D5-4C3B-A81C-4908D3FD4C0C}">
  <ds:schemaRefs>
    <ds:schemaRef ds:uri="http://schemas.microsoft.com/office/2006/documentManagement/types"/>
    <ds:schemaRef ds:uri="2c71c120-b919-4552-8179-5cc8209ae34e"/>
    <ds:schemaRef ds:uri="http://purl.org/dc/terms/"/>
    <ds:schemaRef ds:uri="http://schemas.openxmlformats.org/package/2006/metadata/core-properties"/>
    <ds:schemaRef ds:uri="http://purl.org/dc/dcmitype/"/>
    <ds:schemaRef ds:uri="http://schemas.microsoft.com/office/infopath/2007/PartnerControls"/>
    <ds:schemaRef ds:uri="baf121fa-59df-4465-972a-a50e3f5ceefd"/>
    <ds:schemaRef ds:uri="http://purl.org/dc/elements/1.1/"/>
    <ds:schemaRef ds:uri="http://schemas.microsoft.com/office/2006/metadata/properties"/>
    <ds:schemaRef ds:uri="http://www.w3.org/XML/1998/namespace"/>
    <ds:schemaRef ds:uri="985ec44e-1bab-4c0b-9df0-6ba128686fc9"/>
  </ds:schemaRefs>
</ds:datastoreItem>
</file>

<file path=customXml/itemProps3.xml><?xml version="1.0" encoding="utf-8"?>
<ds:datastoreItem xmlns:ds="http://schemas.openxmlformats.org/officeDocument/2006/customXml" ds:itemID="{BDE971D1-790A-4A9B-A1E3-0939E3FA8A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3769</Words>
  <Application>Microsoft Office PowerPoint</Application>
  <PresentationFormat>On-screen Show (4:3)</PresentationFormat>
  <Paragraphs>289</Paragraphs>
  <Slides>37</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5" baseType="lpstr">
      <vt:lpstr>Arial</vt:lpstr>
      <vt:lpstr>Avenir LT 55 Roman</vt:lpstr>
      <vt:lpstr>Calibri</vt:lpstr>
      <vt:lpstr>Söhne</vt:lpstr>
      <vt:lpstr>Symbol</vt:lpstr>
      <vt:lpstr>Verdana</vt:lpstr>
      <vt:lpstr>ocha_1</vt:lpstr>
      <vt:lpstr>Worksheet</vt:lpstr>
      <vt:lpstr>Projects Module (PM)  Un guide pas à pas   Version 1.1 Dernière mise à jour: Septembre 2023</vt:lpstr>
      <vt:lpstr>Ce guide couvre : </vt:lpstr>
      <vt:lpstr>Se connecter à Project Module</vt:lpstr>
      <vt:lpstr>Se connecter à Project Module</vt:lpstr>
      <vt:lpstr>Enregistrer une nouvelle organisation– Envoyer une requête de registration (Pour Partenaires)</vt:lpstr>
      <vt:lpstr>Enregistrer une nouvelle organisation– Vérifier et Enregistrer (Pour les Plan Leads)</vt:lpstr>
      <vt:lpstr>Enregistrer une nouvelle organisation– Vérifier et Enregistrer (Pour les Plan Leads)</vt:lpstr>
      <vt:lpstr>Enregistrer une nouvelle organisation– Sélectionner le bon type et sous-type d’organisation</vt:lpstr>
      <vt:lpstr>Enregistrer une nouvelle organisation– Sélectionner le bon type et sous-type d’organisation</vt:lpstr>
      <vt:lpstr>Créer un nouveau Projet</vt:lpstr>
      <vt:lpstr>Onglet « Informations de base »</vt:lpstr>
      <vt:lpstr>PowerPoint Presentation</vt:lpstr>
      <vt:lpstr>PowerPoint Presentation</vt:lpstr>
      <vt:lpstr>Onglet « Informations de base »: Ajouter les contacts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Cloner/copier un Projet existant</vt:lpstr>
      <vt:lpstr>Cloner/copier un Projet existant</vt:lpstr>
      <vt:lpstr>Afficher le journal de flux de travail du projet</vt:lpstr>
      <vt:lpstr>Ajouter de nouveaux éditeurs/propriétaires de projet</vt:lpstr>
      <vt:lpstr>Supprimer des Projets</vt:lpstr>
      <vt:lpstr>Vérification des Projets: Navigation</vt:lpstr>
      <vt:lpstr>Vérification des Projets : Ajout/Prévisualisation de Commentaires </vt:lpstr>
      <vt:lpstr>Approve Projects: Single Cluster Approval </vt:lpstr>
      <vt:lpstr>Approuver les Projets : Approbation Multi-Cluster</vt:lpstr>
      <vt:lpstr>PowerPoint Presentation</vt:lpstr>
      <vt:lpstr>Changement du statut d’un projet</vt:lpstr>
      <vt:lpstr>Modifier les Projets</vt:lpstr>
      <vt:lpstr>Réviser les Projets Publiés</vt:lpstr>
      <vt:lpstr>Télécharger les données des projets</vt:lpstr>
      <vt:lpstr>Télécharger les données des projets - Suite.</vt:lpstr>
      <vt:lpstr>Ressources additionnelles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Planning Module Pilot</dc:title>
  <dc:creator/>
  <cp:lastModifiedBy/>
  <cp:revision>2098</cp:revision>
  <dcterms:created xsi:type="dcterms:W3CDTF">2011-09-19T10:20:34Z</dcterms:created>
  <dcterms:modified xsi:type="dcterms:W3CDTF">2023-11-16T13:08:13Z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0x010100A06A22DF2BF4E741B20FC849E833E823</vt:lpwstr>
  </property>
  <property fmtid="{D5CDD505-2E9C-101B-9397-08002B2CF9AE}" pid="3" name="MediaServiceImageTags">
    <vt:lpwstr/>
  </property>
</Properties>
</file>