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385" r:id="rId5"/>
    <p:sldId id="384" r:id="rId6"/>
    <p:sldId id="38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or Presentations" id="{2F736031-EC54-4987-9129-AABB15BEDBA8}">
          <p14:sldIdLst>
            <p14:sldId id="385"/>
            <p14:sldId id="384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Gokpinar" initials="AG" lastIdx="4" clrIdx="0">
    <p:extLst>
      <p:ext uri="{19B8F6BF-5375-455C-9EA6-DF929625EA0E}">
        <p15:presenceInfo xmlns:p15="http://schemas.microsoft.com/office/powerpoint/2012/main" userId="S-1-5-21-2190212124-1785859092-3893035590-5888" providerId="AD"/>
      </p:ext>
    </p:extLst>
  </p:cmAuthor>
  <p:cmAuthor id="2" name="Benjamin Van Parys" initials="BVP" lastIdx="10" clrIdx="1">
    <p:extLst>
      <p:ext uri="{19B8F6BF-5375-455C-9EA6-DF929625EA0E}">
        <p15:presenceInfo xmlns:p15="http://schemas.microsoft.com/office/powerpoint/2012/main" userId="S-1-5-21-2190212124-1785859092-3893035590-136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FDE"/>
    <a:srgbClr val="CC4C02"/>
    <a:srgbClr val="E46C0A"/>
    <a:srgbClr val="FE9929"/>
    <a:srgbClr val="EC7014"/>
    <a:srgbClr val="8C2D04"/>
    <a:srgbClr val="C3D69B"/>
    <a:srgbClr val="77933C"/>
    <a:srgbClr val="B9CDE5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561" autoAdjust="0"/>
  </p:normalViewPr>
  <p:slideViewPr>
    <p:cSldViewPr snapToGrid="0">
      <p:cViewPr varScale="1">
        <p:scale>
          <a:sx n="49" d="100"/>
          <a:sy n="49" d="100"/>
        </p:scale>
        <p:origin x="131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E11B6-627D-014D-9A36-017E51E09B0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9635A-285D-5340-B93B-924C33D53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0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635A-285D-5340-B93B-924C33D537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02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9635A-285D-5340-B93B-924C33D537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23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635A-285D-5340-B93B-924C33D537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92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3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1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8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1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4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2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904D1-9724-4DE6-9D51-12D4BA0FAF35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68B3C-67C9-416C-AC52-C3E33E593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1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5465A0D3-1A1E-49CA-8083-93B5FE84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42" y="652581"/>
            <a:ext cx="7884317" cy="823912"/>
          </a:xfrm>
        </p:spPr>
        <p:txBody>
          <a:bodyPr lIns="0">
            <a:normAutofit/>
          </a:bodyPr>
          <a:lstStyle/>
          <a:p>
            <a:r>
              <a:rPr lang="en-GB" sz="3500" b="1" dirty="0">
                <a:solidFill>
                  <a:srgbClr val="418FDE"/>
                </a:solidFill>
              </a:rPr>
              <a:t>2024 SECTOR STRATEGY: KEY FIGURES</a:t>
            </a:r>
            <a:endParaRPr lang="en-US" sz="3500" b="1" dirty="0">
              <a:solidFill>
                <a:srgbClr val="418FDE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E74E572-400E-4014-8DF5-1B42D0567D75}"/>
              </a:ext>
            </a:extLst>
          </p:cNvPr>
          <p:cNvCxnSpPr/>
          <p:nvPr/>
        </p:nvCxnSpPr>
        <p:spPr>
          <a:xfrm>
            <a:off x="401242" y="1582569"/>
            <a:ext cx="1275838" cy="0"/>
          </a:xfrm>
          <a:prstGeom prst="line">
            <a:avLst/>
          </a:prstGeom>
          <a:ln w="76200">
            <a:solidFill>
              <a:srgbClr val="00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71BAE38-2251-42DD-9AA2-0C49005A444B}"/>
              </a:ext>
            </a:extLst>
          </p:cNvPr>
          <p:cNvSpPr/>
          <p:nvPr/>
        </p:nvSpPr>
        <p:spPr>
          <a:xfrm>
            <a:off x="8678945" y="164000"/>
            <a:ext cx="3337089" cy="1312493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rgbClr val="8C2D04"/>
                </a:solidFill>
                <a:latin typeface="+mj-lt"/>
              </a:rPr>
              <a:t>PLEASE ENSURE THESE SLIDES ARE INCLUDED IN YOUR SECTOR PRESENTATION</a:t>
            </a:r>
            <a:endParaRPr lang="en-US" dirty="0">
              <a:solidFill>
                <a:srgbClr val="8C2D04"/>
              </a:solidFill>
              <a:latin typeface="+mj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ED86C6-8A96-97D3-82E7-16057896A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452784"/>
              </p:ext>
            </p:extLst>
          </p:nvPr>
        </p:nvGraphicFramePr>
        <p:xfrm>
          <a:off x="1039161" y="2280343"/>
          <a:ext cx="992057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115">
                  <a:extLst>
                    <a:ext uri="{9D8B030D-6E8A-4147-A177-3AD203B41FA5}">
                      <a16:colId xmlns:a16="http://schemas.microsoft.com/office/drawing/2014/main" val="196958888"/>
                    </a:ext>
                  </a:extLst>
                </a:gridCol>
                <a:gridCol w="1984115">
                  <a:extLst>
                    <a:ext uri="{9D8B030D-6E8A-4147-A177-3AD203B41FA5}">
                      <a16:colId xmlns:a16="http://schemas.microsoft.com/office/drawing/2014/main" val="214744141"/>
                    </a:ext>
                  </a:extLst>
                </a:gridCol>
                <a:gridCol w="1984115">
                  <a:extLst>
                    <a:ext uri="{9D8B030D-6E8A-4147-A177-3AD203B41FA5}">
                      <a16:colId xmlns:a16="http://schemas.microsoft.com/office/drawing/2014/main" val="1285043356"/>
                    </a:ext>
                  </a:extLst>
                </a:gridCol>
                <a:gridCol w="1984115">
                  <a:extLst>
                    <a:ext uri="{9D8B030D-6E8A-4147-A177-3AD203B41FA5}">
                      <a16:colId xmlns:a16="http://schemas.microsoft.com/office/drawing/2014/main" val="3578727704"/>
                    </a:ext>
                  </a:extLst>
                </a:gridCol>
                <a:gridCol w="1984115">
                  <a:extLst>
                    <a:ext uri="{9D8B030D-6E8A-4147-A177-3AD203B41FA5}">
                      <a16:colId xmlns:a16="http://schemas.microsoft.com/office/drawing/2014/main" val="3012846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Key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2023 </a:t>
                      </a:r>
                    </a:p>
                    <a:p>
                      <a:pPr algn="ctr"/>
                      <a:r>
                        <a:rPr lang="en-US" sz="2400" dirty="0"/>
                        <a:t>(revised HRP)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Change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People reached in 2023 (by Sep)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051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PiN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022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808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Financial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002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# of 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908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75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C38BFA3-13CA-4299-A4D4-9207C42FD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41" y="619127"/>
            <a:ext cx="11420281" cy="823912"/>
          </a:xfrm>
        </p:spPr>
        <p:txBody>
          <a:bodyPr lIns="0">
            <a:normAutofit fontScale="90000"/>
          </a:bodyPr>
          <a:lstStyle/>
          <a:p>
            <a:r>
              <a:rPr lang="en-GB" sz="3500" b="1" dirty="0">
                <a:solidFill>
                  <a:srgbClr val="418FDE"/>
                </a:solidFill>
              </a:rPr>
              <a:t>2024 COVERAGE OF PLANNED RESPONSE AGAINST SECTOR SEVERITY</a:t>
            </a:r>
            <a:endParaRPr lang="en-US" sz="3500" b="1" dirty="0">
              <a:solidFill>
                <a:srgbClr val="418FDE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54F8CD-EB9B-478F-9BE0-1152FEA263A3}"/>
              </a:ext>
            </a:extLst>
          </p:cNvPr>
          <p:cNvCxnSpPr/>
          <p:nvPr/>
        </p:nvCxnSpPr>
        <p:spPr>
          <a:xfrm>
            <a:off x="401242" y="1582569"/>
            <a:ext cx="1275838" cy="0"/>
          </a:xfrm>
          <a:prstGeom prst="line">
            <a:avLst/>
          </a:prstGeom>
          <a:ln w="76200">
            <a:solidFill>
              <a:srgbClr val="00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3BA00C-9861-49EF-5775-C020D167D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68090"/>
              </p:ext>
            </p:extLst>
          </p:nvPr>
        </p:nvGraphicFramePr>
        <p:xfrm>
          <a:off x="1039161" y="2319020"/>
          <a:ext cx="971157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096">
                  <a:extLst>
                    <a:ext uri="{9D8B030D-6E8A-4147-A177-3AD203B41FA5}">
                      <a16:colId xmlns:a16="http://schemas.microsoft.com/office/drawing/2014/main" val="4104807351"/>
                    </a:ext>
                  </a:extLst>
                </a:gridCol>
                <a:gridCol w="2847703">
                  <a:extLst>
                    <a:ext uri="{9D8B030D-6E8A-4147-A177-3AD203B41FA5}">
                      <a16:colId xmlns:a16="http://schemas.microsoft.com/office/drawing/2014/main" val="827088700"/>
                    </a:ext>
                  </a:extLst>
                </a:gridCol>
                <a:gridCol w="2927880">
                  <a:extLst>
                    <a:ext uri="{9D8B030D-6E8A-4147-A177-3AD203B41FA5}">
                      <a16:colId xmlns:a16="http://schemas.microsoft.com/office/drawing/2014/main" val="1284408476"/>
                    </a:ext>
                  </a:extLst>
                </a:gridCol>
                <a:gridCol w="2427893">
                  <a:extLst>
                    <a:ext uri="{9D8B030D-6E8A-4147-A177-3AD203B41FA5}">
                      <a16:colId xmlns:a16="http://schemas.microsoft.com/office/drawing/2014/main" val="2502301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Severity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PiN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Coverage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74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97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45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83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350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81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C38BFA3-13CA-4299-A4D4-9207C42FD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41" y="619127"/>
            <a:ext cx="11420281" cy="823912"/>
          </a:xfrm>
        </p:spPr>
        <p:txBody>
          <a:bodyPr lIns="0">
            <a:normAutofit/>
          </a:bodyPr>
          <a:lstStyle/>
          <a:p>
            <a:r>
              <a:rPr lang="en-GB" sz="3500" b="1" dirty="0">
                <a:solidFill>
                  <a:srgbClr val="418FDE"/>
                </a:solidFill>
              </a:rPr>
              <a:t>TOP FIVE ESSENTIAL ACTIVITIES &amp; ASSOCIATED COSTS</a:t>
            </a:r>
            <a:endParaRPr lang="en-US" sz="3500" b="1" dirty="0">
              <a:solidFill>
                <a:srgbClr val="418FDE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54F8CD-EB9B-478F-9BE0-1152FEA263A3}"/>
              </a:ext>
            </a:extLst>
          </p:cNvPr>
          <p:cNvCxnSpPr/>
          <p:nvPr/>
        </p:nvCxnSpPr>
        <p:spPr>
          <a:xfrm>
            <a:off x="401242" y="1582569"/>
            <a:ext cx="1275838" cy="0"/>
          </a:xfrm>
          <a:prstGeom prst="line">
            <a:avLst/>
          </a:prstGeom>
          <a:ln w="76200">
            <a:solidFill>
              <a:srgbClr val="005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3BA00C-9861-49EF-5775-C020D167D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64789"/>
              </p:ext>
            </p:extLst>
          </p:nvPr>
        </p:nvGraphicFramePr>
        <p:xfrm>
          <a:off x="1039161" y="2319020"/>
          <a:ext cx="10351651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336">
                  <a:extLst>
                    <a:ext uri="{9D8B030D-6E8A-4147-A177-3AD203B41FA5}">
                      <a16:colId xmlns:a16="http://schemas.microsoft.com/office/drawing/2014/main" val="4104807351"/>
                    </a:ext>
                  </a:extLst>
                </a:gridCol>
                <a:gridCol w="4506686">
                  <a:extLst>
                    <a:ext uri="{9D8B030D-6E8A-4147-A177-3AD203B41FA5}">
                      <a16:colId xmlns:a16="http://schemas.microsoft.com/office/drawing/2014/main" val="827088700"/>
                    </a:ext>
                  </a:extLst>
                </a:gridCol>
                <a:gridCol w="2114716">
                  <a:extLst>
                    <a:ext uri="{9D8B030D-6E8A-4147-A177-3AD203B41FA5}">
                      <a16:colId xmlns:a16="http://schemas.microsoft.com/office/drawing/2014/main" val="1284408476"/>
                    </a:ext>
                  </a:extLst>
                </a:gridCol>
                <a:gridCol w="2587913">
                  <a:extLst>
                    <a:ext uri="{9D8B030D-6E8A-4147-A177-3AD203B41FA5}">
                      <a16:colId xmlns:a16="http://schemas.microsoft.com/office/drawing/2014/main" val="2502301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#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Cost of activity proportional to overall ask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74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97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45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583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350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7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47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37649155397944B18CE1B9093D6805" ma:contentTypeVersion="19" ma:contentTypeDescription="Crée un document." ma:contentTypeScope="" ma:versionID="b105ad6e640bdcffb235857939e98dd4">
  <xsd:schema xmlns:xsd="http://www.w3.org/2001/XMLSchema" xmlns:xs="http://www.w3.org/2001/XMLSchema" xmlns:p="http://schemas.microsoft.com/office/2006/metadata/properties" xmlns:ns2="fc749cf6-2fa5-469f-9513-669a5055685c" xmlns:ns3="8687d7a2-52f3-4734-bf71-7070c2f04360" xmlns:ns4="985ec44e-1bab-4c0b-9df0-6ba128686fc9" targetNamespace="http://schemas.microsoft.com/office/2006/metadata/properties" ma:root="true" ma:fieldsID="e21ca5eb3f7e01e4a5bdb618e2011688" ns2:_="" ns3:_="" ns4:_="">
    <xsd:import namespace="fc749cf6-2fa5-469f-9513-669a5055685c"/>
    <xsd:import namespace="8687d7a2-52f3-4734-bf71-7070c2f04360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ountry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49cf6-2fa5-469f-9513-669a505568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Country" ma:index="18" nillable="true" ma:displayName="Country" ma:format="Dropdown" ma:internalName="Country">
      <xsd:simpleType>
        <xsd:restriction base="dms:Choice">
          <xsd:enumeration value="Myanmar"/>
          <xsd:enumeration value="Somalia"/>
          <xsd:enumeration value="Chad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87d7a2-52f3-4734-bf71-7070c2f043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cb0f1db-d67c-437c-acce-65608d149cc6}" ma:internalName="TaxCatchAll" ma:showField="CatchAllData" ma:web="8687d7a2-52f3-4734-bf71-7070c2f043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untry xmlns="fc749cf6-2fa5-469f-9513-669a5055685c" xsi:nil="true"/>
    <lcf76f155ced4ddcb4097134ff3c332f xmlns="fc749cf6-2fa5-469f-9513-669a5055685c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4E55C6E0-D9CC-4F57-A845-8CD7E1B42817}"/>
</file>

<file path=customXml/itemProps2.xml><?xml version="1.0" encoding="utf-8"?>
<ds:datastoreItem xmlns:ds="http://schemas.openxmlformats.org/officeDocument/2006/customXml" ds:itemID="{49C075D9-C4E2-4270-AA0F-1B50991DA4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C6C5C8-90A8-4DEF-9FC3-CE8CC121F9A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cb37ed4-a788-4ab8-a09e-0f71718cf19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37b6c17-c936-4c83-9a95-f84eebee8e2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85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2024 SECTOR STRATEGY: KEY FIGURES</vt:lpstr>
      <vt:lpstr>2024 COVERAGE OF PLANNED RESPONSE AGAINST SECTOR SEVERITY</vt:lpstr>
      <vt:lpstr>TOP FIVE ESSENTIAL ACTIVITIES &amp; ASSOCIATED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Inter-sectoral Assessment</dc:title>
  <dc:creator>Ben Van Parys/OCHA</dc:creator>
  <cp:lastModifiedBy>Natthinee Rodraksa</cp:lastModifiedBy>
  <cp:revision>14</cp:revision>
  <dcterms:created xsi:type="dcterms:W3CDTF">2016-05-29T08:13:27Z</dcterms:created>
  <dcterms:modified xsi:type="dcterms:W3CDTF">2023-10-23T15:54:25Z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0x010100C837649155397944B18CE1B9093D6805</vt:lpwstr>
  </property>
</Properties>
</file>