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sldIdLst>
    <p:sldId id="374" r:id="rId5"/>
    <p:sldId id="376" r:id="rId6"/>
    <p:sldId id="375" r:id="rId7"/>
    <p:sldId id="379" r:id="rId8"/>
    <p:sldId id="381" r:id="rId9"/>
    <p:sldId id="380" r:id="rId10"/>
    <p:sldId id="38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or Presentations" id="{2F736031-EC54-4987-9129-AABB15BEDBA8}">
          <p14:sldIdLst>
            <p14:sldId id="374"/>
            <p14:sldId id="376"/>
            <p14:sldId id="375"/>
            <p14:sldId id="379"/>
            <p14:sldId id="381"/>
            <p14:sldId id="380"/>
            <p14:sldId id="3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Gokpinar" initials="AG" lastIdx="4" clrIdx="0">
    <p:extLst>
      <p:ext uri="{19B8F6BF-5375-455C-9EA6-DF929625EA0E}">
        <p15:presenceInfo xmlns:p15="http://schemas.microsoft.com/office/powerpoint/2012/main" userId="S-1-5-21-2190212124-1785859092-3893035590-5888" providerId="AD"/>
      </p:ext>
    </p:extLst>
  </p:cmAuthor>
  <p:cmAuthor id="2" name="Benjamin Van Parys" initials="BVP" lastIdx="10" clrIdx="1">
    <p:extLst>
      <p:ext uri="{19B8F6BF-5375-455C-9EA6-DF929625EA0E}">
        <p15:presenceInfo xmlns:p15="http://schemas.microsoft.com/office/powerpoint/2012/main" userId="S-1-5-21-2190212124-1785859092-3893035590-13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FDE"/>
    <a:srgbClr val="CC4C02"/>
    <a:srgbClr val="E46C0A"/>
    <a:srgbClr val="FE9929"/>
    <a:srgbClr val="EC7014"/>
    <a:srgbClr val="8C2D04"/>
    <a:srgbClr val="C3D69B"/>
    <a:srgbClr val="77933C"/>
    <a:srgbClr val="B9CDE5"/>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095808-A2DB-2D1A-1131-36045C112BB9}" v="48" dt="2024-04-24T15:36:26.0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74" autoAdjust="0"/>
    <p:restoredTop sz="80151" autoAdjust="0"/>
  </p:normalViewPr>
  <p:slideViewPr>
    <p:cSldViewPr snapToGrid="0">
      <p:cViewPr varScale="1">
        <p:scale>
          <a:sx n="59" d="100"/>
          <a:sy n="59" d="100"/>
        </p:scale>
        <p:origin x="101"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AE11B6-627D-014D-9A36-017E51E09B0C}" type="datetimeFigureOut">
              <a:rPr lang="en-US" smtClean="0"/>
              <a:t>5/12/2024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9635A-285D-5340-B93B-924C33D537A4}" type="slidenum">
              <a:rPr lang="en-US" smtClean="0"/>
              <a:t>‹#›</a:t>
            </a:fld>
            <a:endParaRPr lang="en-US"/>
          </a:p>
        </p:txBody>
      </p:sp>
    </p:spTree>
    <p:extLst>
      <p:ext uri="{BB962C8B-B14F-4D97-AF65-F5344CB8AC3E}">
        <p14:creationId xmlns:p14="http://schemas.microsoft.com/office/powerpoint/2010/main" val="2032908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Please consider including the following:</a:t>
            </a:r>
          </a:p>
          <a:p>
            <a:pPr marL="171450" indent="-171450">
              <a:buFontTx/>
              <a:buChar char="-"/>
            </a:pPr>
            <a:r>
              <a:rPr lang="en-GB" dirty="0"/>
              <a:t>Infographic showing sector reach against targets;</a:t>
            </a:r>
          </a:p>
          <a:p>
            <a:pPr marL="171450" indent="-171450">
              <a:buFontTx/>
              <a:buChar char="-"/>
            </a:pPr>
            <a:r>
              <a:rPr lang="en-US" dirty="0"/>
              <a:t>Summarize the sector’s main achievements in 2024.</a:t>
            </a:r>
          </a:p>
        </p:txBody>
      </p:sp>
      <p:sp>
        <p:nvSpPr>
          <p:cNvPr id="4" name="Slide Number Placeholder 3"/>
          <p:cNvSpPr>
            <a:spLocks noGrp="1"/>
          </p:cNvSpPr>
          <p:nvPr>
            <p:ph type="sldNum" sz="quarter" idx="5"/>
          </p:nvPr>
        </p:nvSpPr>
        <p:spPr/>
        <p:txBody>
          <a:bodyPr/>
          <a:lstStyle/>
          <a:p>
            <a:fld id="{9839635A-285D-5340-B93B-924C33D537A4}" type="slidenum">
              <a:rPr lang="en-US" smtClean="0"/>
              <a:t>2</a:t>
            </a:fld>
            <a:endParaRPr lang="en-US"/>
          </a:p>
        </p:txBody>
      </p:sp>
    </p:spTree>
    <p:extLst>
      <p:ext uri="{BB962C8B-B14F-4D97-AF65-F5344CB8AC3E}">
        <p14:creationId xmlns:p14="http://schemas.microsoft.com/office/powerpoint/2010/main" val="3011267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List the main challenges faced by the sector in 2024 in achieving its priorities, including possible gaps in coverage. Please consider issues related to:</a:t>
            </a:r>
          </a:p>
          <a:p>
            <a:pPr marL="171450" indent="-171450">
              <a:buFontTx/>
              <a:buChar char="-"/>
            </a:pPr>
            <a:r>
              <a:rPr lang="en-GB" dirty="0"/>
              <a:t>Funding (including any pertinent trends, such as limited funding available for activities under Strategic Objective 3: increase resilience and access to services)</a:t>
            </a:r>
          </a:p>
          <a:p>
            <a:pPr marL="171450" indent="-171450">
              <a:buFontTx/>
              <a:buChar char="-"/>
            </a:pPr>
            <a:r>
              <a:rPr lang="en-US" dirty="0"/>
              <a:t>Access, hostilities, changes in control (e.g. impact of Turkish offensive in north-east on cross-border operations).</a:t>
            </a:r>
          </a:p>
        </p:txBody>
      </p:sp>
      <p:sp>
        <p:nvSpPr>
          <p:cNvPr id="4" name="Slide Number Placeholder 3"/>
          <p:cNvSpPr>
            <a:spLocks noGrp="1"/>
          </p:cNvSpPr>
          <p:nvPr>
            <p:ph type="sldNum" sz="quarter" idx="5"/>
          </p:nvPr>
        </p:nvSpPr>
        <p:spPr/>
        <p:txBody>
          <a:bodyPr/>
          <a:lstStyle/>
          <a:p>
            <a:fld id="{9839635A-285D-5340-B93B-924C33D537A4}" type="slidenum">
              <a:rPr lang="en-US" smtClean="0"/>
              <a:t>3</a:t>
            </a:fld>
            <a:endParaRPr lang="en-US"/>
          </a:p>
        </p:txBody>
      </p:sp>
    </p:spTree>
    <p:extLst>
      <p:ext uri="{BB962C8B-B14F-4D97-AF65-F5344CB8AC3E}">
        <p14:creationId xmlns:p14="http://schemas.microsoft.com/office/powerpoint/2010/main" val="93252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Please articulate (verbally):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dirty="0">
                <a:latin typeface="Arial" panose="020B0604020202020204" pitchFamily="34" charset="0"/>
                <a:cs typeface="Arial" panose="020B0604020202020204" pitchFamily="34" charset="0"/>
              </a:rPr>
              <a:t>Reasons for increase or decrease in people in need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dirty="0">
                <a:latin typeface="Arial" panose="020B0604020202020204" pitchFamily="34" charset="0"/>
                <a:cs typeface="Arial" panose="020B0604020202020204" pitchFamily="34" charset="0"/>
              </a:rPr>
              <a:t>Reasons for increase or decrease in funding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If increase in requirements or higher than allocated envelope, (verbally) provide compelling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If target for 2025 is significantly higher than reach in 2024, explain how the target is realistic.</a:t>
            </a:r>
          </a:p>
        </p:txBody>
      </p:sp>
      <p:sp>
        <p:nvSpPr>
          <p:cNvPr id="4" name="Slide Number Placeholder 3"/>
          <p:cNvSpPr>
            <a:spLocks noGrp="1"/>
          </p:cNvSpPr>
          <p:nvPr>
            <p:ph type="sldNum" sz="quarter" idx="5"/>
          </p:nvPr>
        </p:nvSpPr>
        <p:spPr/>
        <p:txBody>
          <a:bodyPr/>
          <a:lstStyle/>
          <a:p>
            <a:fld id="{9839635A-285D-5340-B93B-924C33D537A4}" type="slidenum">
              <a:rPr lang="en-US" smtClean="0"/>
              <a:t>4</a:t>
            </a:fld>
            <a:endParaRPr lang="en-US"/>
          </a:p>
        </p:txBody>
      </p:sp>
    </p:spTree>
    <p:extLst>
      <p:ext uri="{BB962C8B-B14F-4D97-AF65-F5344CB8AC3E}">
        <p14:creationId xmlns:p14="http://schemas.microsoft.com/office/powerpoint/2010/main" val="304940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Please provide estimated breakdown of requirements and funding by response hub. Note any important disclaimers. Requirements for Whole of Syria projects should be included (please reach out to relevant partners to collect data).</a:t>
            </a:r>
          </a:p>
        </p:txBody>
      </p:sp>
      <p:sp>
        <p:nvSpPr>
          <p:cNvPr id="4" name="Slide Number Placeholder 3"/>
          <p:cNvSpPr>
            <a:spLocks noGrp="1"/>
          </p:cNvSpPr>
          <p:nvPr>
            <p:ph type="sldNum" sz="quarter" idx="5"/>
          </p:nvPr>
        </p:nvSpPr>
        <p:spPr/>
        <p:txBody>
          <a:bodyPr/>
          <a:lstStyle/>
          <a:p>
            <a:fld id="{9839635A-285D-5340-B93B-924C33D537A4}" type="slidenum">
              <a:rPr lang="en-US" smtClean="0"/>
              <a:t>5</a:t>
            </a:fld>
            <a:endParaRPr lang="en-US"/>
          </a:p>
        </p:txBody>
      </p:sp>
    </p:spTree>
    <p:extLst>
      <p:ext uri="{BB962C8B-B14F-4D97-AF65-F5344CB8AC3E}">
        <p14:creationId xmlns:p14="http://schemas.microsoft.com/office/powerpoint/2010/main" val="270013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Tx/>
              <a:buNone/>
            </a:pPr>
            <a:r>
              <a:rPr lang="en-GB" dirty="0"/>
              <a:t>Please provide an overview of the criteria that informed your prioritized approach, to ensure clear linkages between assessed needs/severity, sector priorities and financial requirements. Please highlight any gaps the sector will seek to cover in 2025.</a:t>
            </a:r>
            <a:br>
              <a:rPr lang="en-GB" dirty="0"/>
            </a:br>
            <a:r>
              <a:rPr lang="en-GB" dirty="0"/>
              <a:t>Please provide some highlights on the main cost drivers of the sector response, including information on estimated requirements by delivery modality (e.g. cash programming)</a:t>
            </a:r>
            <a:endParaRPr lang="en-US" dirty="0"/>
          </a:p>
        </p:txBody>
      </p:sp>
      <p:sp>
        <p:nvSpPr>
          <p:cNvPr id="4" name="Slide Number Placeholder 3"/>
          <p:cNvSpPr>
            <a:spLocks noGrp="1"/>
          </p:cNvSpPr>
          <p:nvPr>
            <p:ph type="sldNum" sz="quarter" idx="5"/>
          </p:nvPr>
        </p:nvSpPr>
        <p:spPr/>
        <p:txBody>
          <a:bodyPr/>
          <a:lstStyle/>
          <a:p>
            <a:fld id="{9839635A-285D-5340-B93B-924C33D537A4}" type="slidenum">
              <a:rPr lang="en-US" smtClean="0"/>
              <a:t>6</a:t>
            </a:fld>
            <a:endParaRPr lang="en-US"/>
          </a:p>
        </p:txBody>
      </p:sp>
    </p:spTree>
    <p:extLst>
      <p:ext uri="{BB962C8B-B14F-4D97-AF65-F5344CB8AC3E}">
        <p14:creationId xmlns:p14="http://schemas.microsoft.com/office/powerpoint/2010/main" val="256021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Tx/>
              <a:buNone/>
            </a:pPr>
            <a:r>
              <a:rPr lang="en-GB" dirty="0"/>
              <a:t>Please include a map, infographic or table demonstrating how the sector project portfolio targets highest severity areas (according to the sector severity analysis).</a:t>
            </a:r>
          </a:p>
          <a:p>
            <a:pPr marL="0" indent="0">
              <a:buFontTx/>
              <a:buNone/>
            </a:pPr>
            <a:endParaRPr lang="en-GB" dirty="0"/>
          </a:p>
          <a:p>
            <a:pPr marL="0" indent="0">
              <a:buFontTx/>
              <a:buNone/>
            </a:pPr>
            <a:r>
              <a:rPr lang="en-GB" dirty="0">
                <a:solidFill>
                  <a:srgbClr val="FF0000"/>
                </a:solidFill>
              </a:rPr>
              <a:t>Please indicate percentage of high severity areas covered by sector</a:t>
            </a:r>
            <a:r>
              <a:rPr lang="en-GB" baseline="0" dirty="0">
                <a:solidFill>
                  <a:srgbClr val="FF0000"/>
                </a:solidFill>
              </a:rPr>
              <a:t> response. Please explain in case not all high severity areas are covered. </a:t>
            </a:r>
            <a:endParaRPr lang="en-US" dirty="0">
              <a:solidFill>
                <a:srgbClr val="FF0000"/>
              </a:solidFill>
            </a:endParaRPr>
          </a:p>
        </p:txBody>
      </p:sp>
      <p:sp>
        <p:nvSpPr>
          <p:cNvPr id="4" name="Slide Number Placeholder 3"/>
          <p:cNvSpPr>
            <a:spLocks noGrp="1"/>
          </p:cNvSpPr>
          <p:nvPr>
            <p:ph type="sldNum" sz="quarter" idx="5"/>
          </p:nvPr>
        </p:nvSpPr>
        <p:spPr/>
        <p:txBody>
          <a:bodyPr/>
          <a:lstStyle/>
          <a:p>
            <a:fld id="{9839635A-285D-5340-B93B-924C33D537A4}" type="slidenum">
              <a:rPr lang="en-US" smtClean="0"/>
              <a:t>7</a:t>
            </a:fld>
            <a:endParaRPr lang="en-US"/>
          </a:p>
        </p:txBody>
      </p:sp>
    </p:spTree>
    <p:extLst>
      <p:ext uri="{BB962C8B-B14F-4D97-AF65-F5344CB8AC3E}">
        <p14:creationId xmlns:p14="http://schemas.microsoft.com/office/powerpoint/2010/main" val="407974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1904D1-9724-4DE6-9D51-12D4BA0FAF35}"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380633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904D1-9724-4DE6-9D51-12D4BA0FAF35}"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363186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904D1-9724-4DE6-9D51-12D4BA0FAF35}"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275979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904D1-9724-4DE6-9D51-12D4BA0FAF35}"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3954137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904D1-9724-4DE6-9D51-12D4BA0FAF35}"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227681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1904D1-9724-4DE6-9D51-12D4BA0FAF35}" type="datetimeFigureOut">
              <a:rPr lang="en-US" smtClean="0"/>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361838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1904D1-9724-4DE6-9D51-12D4BA0FAF35}" type="datetimeFigureOut">
              <a:rPr lang="en-US" smtClean="0"/>
              <a:t>5/12/2024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426341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1904D1-9724-4DE6-9D51-12D4BA0FAF35}" type="datetimeFigureOut">
              <a:rPr lang="en-US" smtClean="0"/>
              <a:t>5/12/2024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277454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904D1-9724-4DE6-9D51-12D4BA0FAF35}" type="datetimeFigureOut">
              <a:rPr lang="en-US" smtClean="0"/>
              <a:t>5/12/2024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856885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1904D1-9724-4DE6-9D51-12D4BA0FAF35}" type="datetimeFigureOut">
              <a:rPr lang="en-US" smtClean="0"/>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302862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1904D1-9724-4DE6-9D51-12D4BA0FAF35}" type="datetimeFigureOut">
              <a:rPr lang="en-US" smtClean="0"/>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68B3C-67C9-416C-AC52-C3E33E593977}" type="slidenum">
              <a:rPr lang="en-US" smtClean="0"/>
              <a:t>‹#›</a:t>
            </a:fld>
            <a:endParaRPr lang="en-US"/>
          </a:p>
        </p:txBody>
      </p:sp>
    </p:spTree>
    <p:extLst>
      <p:ext uri="{BB962C8B-B14F-4D97-AF65-F5344CB8AC3E}">
        <p14:creationId xmlns:p14="http://schemas.microsoft.com/office/powerpoint/2010/main" val="42449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904D1-9724-4DE6-9D51-12D4BA0FAF35}" type="datetimeFigureOut">
              <a:rPr lang="en-US" smtClean="0"/>
              <a:t>5/12/2024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68B3C-67C9-416C-AC52-C3E33E593977}" type="slidenum">
              <a:rPr lang="en-US" smtClean="0"/>
              <a:t>‹#›</a:t>
            </a:fld>
            <a:endParaRPr lang="en-US"/>
          </a:p>
        </p:txBody>
      </p:sp>
    </p:spTree>
    <p:extLst>
      <p:ext uri="{BB962C8B-B14F-4D97-AF65-F5344CB8AC3E}">
        <p14:creationId xmlns:p14="http://schemas.microsoft.com/office/powerpoint/2010/main" val="27189103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18FD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05BAB-2761-4241-94F0-F64AF3DFC863}"/>
              </a:ext>
            </a:extLst>
          </p:cNvPr>
          <p:cNvSpPr>
            <a:spLocks noGrp="1"/>
          </p:cNvSpPr>
          <p:nvPr>
            <p:ph type="title"/>
          </p:nvPr>
        </p:nvSpPr>
        <p:spPr>
          <a:xfrm>
            <a:off x="831850" y="1684340"/>
            <a:ext cx="7886700" cy="2689541"/>
          </a:xfrm>
        </p:spPr>
        <p:txBody>
          <a:bodyPr lIns="0"/>
          <a:lstStyle/>
          <a:p>
            <a:r>
              <a:rPr lang="en-GB" dirty="0">
                <a:solidFill>
                  <a:schemeClr val="bg1"/>
                </a:solidFill>
              </a:rPr>
              <a:t>[SECTOR NAME]</a:t>
            </a:r>
            <a:endParaRPr lang="en-US" dirty="0">
              <a:solidFill>
                <a:schemeClr val="bg1"/>
              </a:solidFill>
            </a:endParaRPr>
          </a:p>
        </p:txBody>
      </p:sp>
      <p:sp>
        <p:nvSpPr>
          <p:cNvPr id="3" name="Text Placeholder 2">
            <a:extLst>
              <a:ext uri="{FF2B5EF4-FFF2-40B4-BE49-F238E27FC236}">
                <a16:creationId xmlns:a16="http://schemas.microsoft.com/office/drawing/2014/main" id="{87EEFB67-087D-411E-BBD3-162B39D8D654}"/>
              </a:ext>
            </a:extLst>
          </p:cNvPr>
          <p:cNvSpPr>
            <a:spLocks noGrp="1"/>
          </p:cNvSpPr>
          <p:nvPr>
            <p:ph type="body" idx="1"/>
          </p:nvPr>
        </p:nvSpPr>
        <p:spPr/>
        <p:txBody>
          <a:bodyPr vert="horz" lIns="0" tIns="45720" rIns="91440" bIns="45720" rtlCol="0" anchor="t">
            <a:normAutofit/>
          </a:bodyPr>
          <a:lstStyle/>
          <a:p>
            <a:r>
              <a:rPr lang="en-GB" dirty="0">
                <a:solidFill>
                  <a:schemeClr val="bg1"/>
                </a:solidFill>
              </a:rPr>
              <a:t>2025 [Country] Humanitarian Needs and Response Plan</a:t>
            </a:r>
          </a:p>
          <a:p>
            <a:pPr>
              <a:spcBef>
                <a:spcPts val="0"/>
              </a:spcBef>
            </a:pPr>
            <a:r>
              <a:rPr lang="en-GB" dirty="0">
                <a:solidFill>
                  <a:schemeClr val="bg1"/>
                </a:solidFill>
              </a:rPr>
              <a:t>Defence of sector response strategy and projects portfolio</a:t>
            </a:r>
          </a:p>
          <a:p>
            <a:r>
              <a:rPr lang="en-GB" sz="2000" dirty="0">
                <a:solidFill>
                  <a:schemeClr val="bg1"/>
                </a:solidFill>
              </a:rPr>
              <a:t>[date]</a:t>
            </a:r>
            <a:endParaRPr lang="en-GB" sz="2000" dirty="0">
              <a:solidFill>
                <a:schemeClr val="bg1"/>
              </a:solidFill>
              <a:ea typeface="Calibri"/>
              <a:cs typeface="Calibri"/>
            </a:endParaRPr>
          </a:p>
        </p:txBody>
      </p:sp>
    </p:spTree>
    <p:extLst>
      <p:ext uri="{BB962C8B-B14F-4D97-AF65-F5344CB8AC3E}">
        <p14:creationId xmlns:p14="http://schemas.microsoft.com/office/powerpoint/2010/main" val="268802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3416F52-0C1D-4531-9E36-BA4DC9D24361}"/>
              </a:ext>
            </a:extLst>
          </p:cNvPr>
          <p:cNvSpPr>
            <a:spLocks noGrp="1"/>
          </p:cNvSpPr>
          <p:nvPr>
            <p:ph type="body" idx="1"/>
          </p:nvPr>
        </p:nvSpPr>
        <p:spPr>
          <a:xfrm>
            <a:off x="6217920" y="1859280"/>
            <a:ext cx="5633640" cy="513715"/>
          </a:xfrm>
        </p:spPr>
        <p:txBody>
          <a:bodyPr lIns="0">
            <a:normAutofit/>
          </a:bodyPr>
          <a:lstStyle/>
          <a:p>
            <a:r>
              <a:rPr lang="en-GB" sz="2200" dirty="0">
                <a:latin typeface="+mj-lt"/>
              </a:rPr>
              <a:t>KEY ACHIEVEMENTS IN 2024</a:t>
            </a:r>
            <a:endParaRPr lang="en-US" sz="2200" dirty="0">
              <a:latin typeface="+mj-lt"/>
            </a:endParaRPr>
          </a:p>
        </p:txBody>
      </p:sp>
      <p:sp>
        <p:nvSpPr>
          <p:cNvPr id="6" name="Content Placeholder 5">
            <a:extLst>
              <a:ext uri="{FF2B5EF4-FFF2-40B4-BE49-F238E27FC236}">
                <a16:creationId xmlns:a16="http://schemas.microsoft.com/office/drawing/2014/main" id="{2E9D3EB4-416B-4378-91A8-8F7B9BF4EF03}"/>
              </a:ext>
            </a:extLst>
          </p:cNvPr>
          <p:cNvSpPr>
            <a:spLocks noGrp="1"/>
          </p:cNvSpPr>
          <p:nvPr>
            <p:ph sz="half" idx="2"/>
          </p:nvPr>
        </p:nvSpPr>
        <p:spPr>
          <a:xfrm>
            <a:off x="401242" y="2444201"/>
            <a:ext cx="5491480" cy="4149725"/>
          </a:xfrm>
        </p:spPr>
        <p:txBody>
          <a:bodyPr/>
          <a:lstStyle/>
          <a:p>
            <a:r>
              <a:rPr lang="en-US" i="1" dirty="0"/>
              <a:t>Infographic(s) </a:t>
            </a:r>
          </a:p>
        </p:txBody>
      </p:sp>
      <p:sp>
        <p:nvSpPr>
          <p:cNvPr id="14" name="Title 1">
            <a:extLst>
              <a:ext uri="{FF2B5EF4-FFF2-40B4-BE49-F238E27FC236}">
                <a16:creationId xmlns:a16="http://schemas.microsoft.com/office/drawing/2014/main" id="{38531B5A-EBFD-4121-A3C4-5A9BDF57799A}"/>
              </a:ext>
            </a:extLst>
          </p:cNvPr>
          <p:cNvSpPr>
            <a:spLocks noGrp="1"/>
          </p:cNvSpPr>
          <p:nvPr>
            <p:ph type="title"/>
          </p:nvPr>
        </p:nvSpPr>
        <p:spPr>
          <a:xfrm>
            <a:off x="388542" y="619127"/>
            <a:ext cx="7884317" cy="823912"/>
          </a:xfrm>
        </p:spPr>
        <p:txBody>
          <a:bodyPr lIns="0">
            <a:normAutofit/>
          </a:bodyPr>
          <a:lstStyle/>
          <a:p>
            <a:r>
              <a:rPr lang="en-GB" sz="3500" b="1" dirty="0">
                <a:solidFill>
                  <a:srgbClr val="418FDE"/>
                </a:solidFill>
              </a:rPr>
              <a:t>SECTOR RESPONSE IN 2024</a:t>
            </a:r>
            <a:endParaRPr lang="en-US" sz="3500" b="1" dirty="0">
              <a:solidFill>
                <a:srgbClr val="418FDE"/>
              </a:solidFill>
            </a:endParaRPr>
          </a:p>
        </p:txBody>
      </p:sp>
      <p:cxnSp>
        <p:nvCxnSpPr>
          <p:cNvPr id="15" name="Straight Connector 14">
            <a:extLst>
              <a:ext uri="{FF2B5EF4-FFF2-40B4-BE49-F238E27FC236}">
                <a16:creationId xmlns:a16="http://schemas.microsoft.com/office/drawing/2014/main" id="{81B29893-9732-4C34-8512-99863B3F8756}"/>
              </a:ext>
            </a:extLst>
          </p:cNvPr>
          <p:cNvCxnSpPr/>
          <p:nvPr/>
        </p:nvCxnSpPr>
        <p:spPr>
          <a:xfrm>
            <a:off x="401242" y="1582569"/>
            <a:ext cx="1275838" cy="0"/>
          </a:xfrm>
          <a:prstGeom prst="line">
            <a:avLst/>
          </a:prstGeom>
          <a:ln w="76200">
            <a:solidFill>
              <a:srgbClr val="005691"/>
            </a:solidFill>
          </a:ln>
        </p:spPr>
        <p:style>
          <a:lnRef idx="1">
            <a:schemeClr val="accent1"/>
          </a:lnRef>
          <a:fillRef idx="0">
            <a:schemeClr val="accent1"/>
          </a:fillRef>
          <a:effectRef idx="0">
            <a:schemeClr val="accent1"/>
          </a:effectRef>
          <a:fontRef idx="minor">
            <a:schemeClr val="tx1"/>
          </a:fontRef>
        </p:style>
      </p:cxnSp>
      <p:sp>
        <p:nvSpPr>
          <p:cNvPr id="7" name="Text Placeholder 4"/>
          <p:cNvSpPr>
            <a:spLocks noGrp="1"/>
          </p:cNvSpPr>
          <p:nvPr>
            <p:ph type="body" idx="1"/>
          </p:nvPr>
        </p:nvSpPr>
        <p:spPr>
          <a:xfrm>
            <a:off x="442120" y="1930486"/>
            <a:ext cx="5633640" cy="513715"/>
          </a:xfrm>
        </p:spPr>
        <p:txBody>
          <a:bodyPr lIns="0">
            <a:normAutofit/>
          </a:bodyPr>
          <a:lstStyle/>
          <a:p>
            <a:r>
              <a:rPr lang="en-GB" sz="2200" dirty="0">
                <a:latin typeface="+mj-lt"/>
              </a:rPr>
              <a:t>REACH VS. TARGETED IN 2024</a:t>
            </a:r>
            <a:endParaRPr lang="en-US" sz="2200" dirty="0">
              <a:latin typeface="+mj-lt"/>
            </a:endParaRPr>
          </a:p>
        </p:txBody>
      </p:sp>
      <p:sp>
        <p:nvSpPr>
          <p:cNvPr id="8" name="Content Placeholder 5"/>
          <p:cNvSpPr>
            <a:spLocks noGrp="1"/>
          </p:cNvSpPr>
          <p:nvPr>
            <p:ph sz="half" idx="2"/>
          </p:nvPr>
        </p:nvSpPr>
        <p:spPr>
          <a:xfrm>
            <a:off x="6289000" y="2444201"/>
            <a:ext cx="5491480" cy="4149725"/>
          </a:xfrm>
        </p:spPr>
        <p:txBody>
          <a:bodyPr/>
          <a:lstStyle/>
          <a:p>
            <a:r>
              <a:rPr lang="en-US" i="1" dirty="0"/>
              <a:t>Highlights, key figures</a:t>
            </a:r>
          </a:p>
        </p:txBody>
      </p:sp>
    </p:spTree>
    <p:extLst>
      <p:ext uri="{BB962C8B-B14F-4D97-AF65-F5344CB8AC3E}">
        <p14:creationId xmlns:p14="http://schemas.microsoft.com/office/powerpoint/2010/main" val="22234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5DBC9-1981-46B8-90FC-E0F42F8B4002}"/>
              </a:ext>
            </a:extLst>
          </p:cNvPr>
          <p:cNvSpPr>
            <a:spLocks noGrp="1"/>
          </p:cNvSpPr>
          <p:nvPr>
            <p:ph type="title"/>
          </p:nvPr>
        </p:nvSpPr>
        <p:spPr>
          <a:xfrm>
            <a:off x="388542" y="619127"/>
            <a:ext cx="10205117" cy="823912"/>
          </a:xfrm>
        </p:spPr>
        <p:txBody>
          <a:bodyPr lIns="0">
            <a:normAutofit/>
          </a:bodyPr>
          <a:lstStyle/>
          <a:p>
            <a:r>
              <a:rPr lang="en-GB" sz="3500" b="1" dirty="0">
                <a:solidFill>
                  <a:srgbClr val="418FDE"/>
                </a:solidFill>
              </a:rPr>
              <a:t>SECTOR RESPONSE IN 2024 vs. 2025 </a:t>
            </a:r>
            <a:endParaRPr lang="en-US" sz="3500" b="1" dirty="0">
              <a:solidFill>
                <a:srgbClr val="418FDE"/>
              </a:solidFill>
            </a:endParaRPr>
          </a:p>
        </p:txBody>
      </p:sp>
      <p:sp>
        <p:nvSpPr>
          <p:cNvPr id="5" name="Text Placeholder 4">
            <a:extLst>
              <a:ext uri="{FF2B5EF4-FFF2-40B4-BE49-F238E27FC236}">
                <a16:creationId xmlns:a16="http://schemas.microsoft.com/office/drawing/2014/main" id="{B3416F52-0C1D-4531-9E36-BA4DC9D24361}"/>
              </a:ext>
            </a:extLst>
          </p:cNvPr>
          <p:cNvSpPr>
            <a:spLocks noGrp="1"/>
          </p:cNvSpPr>
          <p:nvPr>
            <p:ph type="body" idx="1"/>
          </p:nvPr>
        </p:nvSpPr>
        <p:spPr>
          <a:xfrm>
            <a:off x="496689" y="1715678"/>
            <a:ext cx="5399999" cy="657317"/>
          </a:xfrm>
        </p:spPr>
        <p:txBody>
          <a:bodyPr lIns="0">
            <a:normAutofit fontScale="92500" lnSpcReduction="20000"/>
          </a:bodyPr>
          <a:lstStyle/>
          <a:p>
            <a:r>
              <a:rPr lang="en-GB" sz="3100" dirty="0">
                <a:latin typeface="+mj-lt"/>
              </a:rPr>
              <a:t>2024</a:t>
            </a:r>
            <a:br>
              <a:rPr lang="en-GB" sz="2200" dirty="0">
                <a:latin typeface="+mj-lt"/>
              </a:rPr>
            </a:br>
            <a:endParaRPr lang="en-US" sz="2200" dirty="0">
              <a:latin typeface="+mj-lt"/>
            </a:endParaRPr>
          </a:p>
        </p:txBody>
      </p:sp>
      <p:sp>
        <p:nvSpPr>
          <p:cNvPr id="6" name="Content Placeholder 5">
            <a:extLst>
              <a:ext uri="{FF2B5EF4-FFF2-40B4-BE49-F238E27FC236}">
                <a16:creationId xmlns:a16="http://schemas.microsoft.com/office/drawing/2014/main" id="{2E9D3EB4-416B-4378-91A8-8F7B9BF4EF03}"/>
              </a:ext>
            </a:extLst>
          </p:cNvPr>
          <p:cNvSpPr>
            <a:spLocks noGrp="1"/>
          </p:cNvSpPr>
          <p:nvPr>
            <p:ph sz="half" idx="2"/>
          </p:nvPr>
        </p:nvSpPr>
        <p:spPr>
          <a:xfrm>
            <a:off x="490142" y="2372995"/>
            <a:ext cx="5332809" cy="4149725"/>
          </a:xfrm>
        </p:spPr>
        <p:txBody>
          <a:bodyPr/>
          <a:lstStyle/>
          <a:p>
            <a:r>
              <a:rPr lang="en-GB" i="1" dirty="0">
                <a:latin typeface="+mj-lt"/>
              </a:rPr>
              <a:t>List key challenges in achieving sector objectives/priorities  </a:t>
            </a:r>
            <a:endParaRPr lang="en-US" i="1" dirty="0"/>
          </a:p>
        </p:txBody>
      </p:sp>
      <p:sp>
        <p:nvSpPr>
          <p:cNvPr id="7" name="Text Placeholder 6">
            <a:extLst>
              <a:ext uri="{FF2B5EF4-FFF2-40B4-BE49-F238E27FC236}">
                <a16:creationId xmlns:a16="http://schemas.microsoft.com/office/drawing/2014/main" id="{A9ED3944-4C42-46C3-8E68-8550CFE3642A}"/>
              </a:ext>
            </a:extLst>
          </p:cNvPr>
          <p:cNvSpPr>
            <a:spLocks noGrp="1"/>
          </p:cNvSpPr>
          <p:nvPr>
            <p:ph type="body" sz="quarter" idx="3"/>
          </p:nvPr>
        </p:nvSpPr>
        <p:spPr>
          <a:xfrm>
            <a:off x="6369050" y="1715678"/>
            <a:ext cx="5399999" cy="657317"/>
          </a:xfrm>
        </p:spPr>
        <p:txBody>
          <a:bodyPr lIns="0">
            <a:normAutofit/>
          </a:bodyPr>
          <a:lstStyle/>
          <a:p>
            <a:r>
              <a:rPr lang="en-GB" sz="3100" dirty="0">
                <a:latin typeface="+mj-lt"/>
              </a:rPr>
              <a:t>2025</a:t>
            </a:r>
            <a:r>
              <a:rPr lang="en-GB" sz="2200" dirty="0">
                <a:latin typeface="+mj-lt"/>
              </a:rPr>
              <a:t> </a:t>
            </a:r>
            <a:endParaRPr lang="en-US" sz="2200" dirty="0">
              <a:latin typeface="+mj-lt"/>
            </a:endParaRPr>
          </a:p>
        </p:txBody>
      </p:sp>
      <p:sp>
        <p:nvSpPr>
          <p:cNvPr id="8" name="Content Placeholder 7">
            <a:extLst>
              <a:ext uri="{FF2B5EF4-FFF2-40B4-BE49-F238E27FC236}">
                <a16:creationId xmlns:a16="http://schemas.microsoft.com/office/drawing/2014/main" id="{0B49C3F9-7F93-47BF-AB1C-6C77BDCBCA04}"/>
              </a:ext>
            </a:extLst>
          </p:cNvPr>
          <p:cNvSpPr>
            <a:spLocks noGrp="1"/>
          </p:cNvSpPr>
          <p:nvPr>
            <p:ph sz="quarter" idx="4"/>
          </p:nvPr>
        </p:nvSpPr>
        <p:spPr>
          <a:xfrm>
            <a:off x="6369050" y="2372995"/>
            <a:ext cx="5400000" cy="4149725"/>
          </a:xfrm>
        </p:spPr>
        <p:txBody>
          <a:bodyPr/>
          <a:lstStyle/>
          <a:p>
            <a:r>
              <a:rPr lang="en-US" i="1" dirty="0">
                <a:solidFill>
                  <a:prstClr val="black"/>
                </a:solidFill>
                <a:latin typeface="Calibri Light" panose="020F0302020204030204"/>
              </a:rPr>
              <a:t>List any new/different priorities </a:t>
            </a:r>
          </a:p>
          <a:p>
            <a:pPr lvl="0"/>
            <a:r>
              <a:rPr lang="en-GB" i="1" dirty="0">
                <a:solidFill>
                  <a:prstClr val="black"/>
                </a:solidFill>
                <a:latin typeface="Calibri Light" panose="020F0302020204030204"/>
              </a:rPr>
              <a:t>Where objectives/priorities stay similar to </a:t>
            </a:r>
            <a:r>
              <a:rPr lang="en-GB" i="1" dirty="0">
                <a:latin typeface="Calibri Light" panose="020F0302020204030204"/>
              </a:rPr>
              <a:t>2024</a:t>
            </a:r>
            <a:r>
              <a:rPr lang="en-GB" i="1" dirty="0">
                <a:solidFill>
                  <a:prstClr val="black"/>
                </a:solidFill>
                <a:latin typeface="Calibri Light" panose="020F0302020204030204"/>
              </a:rPr>
              <a:t>, explain strategy for overcoming or better addressing existing challenges to address priorities </a:t>
            </a:r>
            <a:endParaRPr lang="en-US" i="1" dirty="0">
              <a:solidFill>
                <a:prstClr val="black"/>
              </a:solidFill>
            </a:endParaRPr>
          </a:p>
        </p:txBody>
      </p:sp>
      <p:cxnSp>
        <p:nvCxnSpPr>
          <p:cNvPr id="9" name="Straight Connector 8">
            <a:extLst>
              <a:ext uri="{FF2B5EF4-FFF2-40B4-BE49-F238E27FC236}">
                <a16:creationId xmlns:a16="http://schemas.microsoft.com/office/drawing/2014/main" id="{7E3AD4C8-9A19-4B0F-B0DC-390481DB2F7B}"/>
              </a:ext>
            </a:extLst>
          </p:cNvPr>
          <p:cNvCxnSpPr/>
          <p:nvPr/>
        </p:nvCxnSpPr>
        <p:spPr>
          <a:xfrm>
            <a:off x="401242" y="1582569"/>
            <a:ext cx="1275838" cy="0"/>
          </a:xfrm>
          <a:prstGeom prst="line">
            <a:avLst/>
          </a:prstGeom>
          <a:ln w="76200">
            <a:solidFill>
              <a:srgbClr val="00569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33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9">
            <a:extLst>
              <a:ext uri="{FF2B5EF4-FFF2-40B4-BE49-F238E27FC236}">
                <a16:creationId xmlns:a16="http://schemas.microsoft.com/office/drawing/2014/main" id="{BBBEE799-8945-4DA2-821F-871FC6D98C9B}"/>
              </a:ext>
            </a:extLst>
          </p:cNvPr>
          <p:cNvGraphicFramePr>
            <a:graphicFrameLocks noGrp="1"/>
          </p:cNvGraphicFramePr>
          <p:nvPr>
            <p:extLst>
              <p:ext uri="{D42A27DB-BD31-4B8C-83A1-F6EECF244321}">
                <p14:modId xmlns:p14="http://schemas.microsoft.com/office/powerpoint/2010/main" val="4009636181"/>
              </p:ext>
            </p:extLst>
          </p:nvPr>
        </p:nvGraphicFramePr>
        <p:xfrm>
          <a:off x="388542" y="2135983"/>
          <a:ext cx="11520000" cy="4558017"/>
        </p:xfrm>
        <a:graphic>
          <a:graphicData uri="http://schemas.openxmlformats.org/drawingml/2006/table">
            <a:tbl>
              <a:tblPr firstRow="1" bandRow="1">
                <a:tableStyleId>{5940675A-B579-460E-94D1-54222C63F5DA}</a:tableStyleId>
              </a:tblPr>
              <a:tblGrid>
                <a:gridCol w="1920000">
                  <a:extLst>
                    <a:ext uri="{9D8B030D-6E8A-4147-A177-3AD203B41FA5}">
                      <a16:colId xmlns:a16="http://schemas.microsoft.com/office/drawing/2014/main" val="186390612"/>
                    </a:ext>
                  </a:extLst>
                </a:gridCol>
                <a:gridCol w="2006980">
                  <a:extLst>
                    <a:ext uri="{9D8B030D-6E8A-4147-A177-3AD203B41FA5}">
                      <a16:colId xmlns:a16="http://schemas.microsoft.com/office/drawing/2014/main" val="3807353290"/>
                    </a:ext>
                  </a:extLst>
                </a:gridCol>
                <a:gridCol w="2040673">
                  <a:extLst>
                    <a:ext uri="{9D8B030D-6E8A-4147-A177-3AD203B41FA5}">
                      <a16:colId xmlns:a16="http://schemas.microsoft.com/office/drawing/2014/main" val="4043774639"/>
                    </a:ext>
                  </a:extLst>
                </a:gridCol>
                <a:gridCol w="2430966">
                  <a:extLst>
                    <a:ext uri="{9D8B030D-6E8A-4147-A177-3AD203B41FA5}">
                      <a16:colId xmlns:a16="http://schemas.microsoft.com/office/drawing/2014/main" val="2093938095"/>
                    </a:ext>
                  </a:extLst>
                </a:gridCol>
                <a:gridCol w="1516566">
                  <a:extLst>
                    <a:ext uri="{9D8B030D-6E8A-4147-A177-3AD203B41FA5}">
                      <a16:colId xmlns:a16="http://schemas.microsoft.com/office/drawing/2014/main" val="3015040910"/>
                    </a:ext>
                  </a:extLst>
                </a:gridCol>
                <a:gridCol w="1604815">
                  <a:extLst>
                    <a:ext uri="{9D8B030D-6E8A-4147-A177-3AD203B41FA5}">
                      <a16:colId xmlns:a16="http://schemas.microsoft.com/office/drawing/2014/main" val="2459443018"/>
                    </a:ext>
                  </a:extLst>
                </a:gridCol>
              </a:tblGrid>
              <a:tr h="1369217">
                <a:tc>
                  <a:txBody>
                    <a:bodyPr/>
                    <a:lstStyle/>
                    <a:p>
                      <a:endParaRPr lang="en-US"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PEOPLE IN NEED</a:t>
                      </a:r>
                      <a:endParaRPr lang="en-US" sz="20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TARGET</a:t>
                      </a:r>
                      <a:endParaRPr lang="en-US" sz="20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FUNDING REQUIREMENTS</a:t>
                      </a:r>
                      <a:endParaRPr lang="en-US" sz="20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PARTNERS</a:t>
                      </a:r>
                      <a:endParaRPr lang="en-US" sz="20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PROJECTS</a:t>
                      </a:r>
                      <a:endParaRPr lang="en-US" sz="20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16100492"/>
                  </a:ext>
                </a:extLst>
              </a:tr>
              <a:tr h="1779516">
                <a:tc>
                  <a:txBody>
                    <a:bodyPr/>
                    <a:lstStyle/>
                    <a:p>
                      <a:r>
                        <a:rPr lang="en-GB" sz="3500" b="1" i="0" dirty="0">
                          <a:latin typeface="+mj-lt"/>
                        </a:rPr>
                        <a:t>2024</a:t>
                      </a:r>
                      <a:endParaRPr lang="en-US" sz="3500" b="1" i="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500" b="1" kern="1200" dirty="0">
                          <a:solidFill>
                            <a:srgbClr val="418FDE"/>
                          </a:solidFill>
                          <a:latin typeface="+mj-lt"/>
                          <a:ea typeface="+mn-ea"/>
                          <a:cs typeface="+mn-cs"/>
                        </a:rPr>
                        <a:t>0,00 M</a:t>
                      </a:r>
                      <a:endParaRPr lang="en-US" sz="3500" b="1" kern="1200" dirty="0">
                        <a:solidFill>
                          <a:srgbClr val="418FDE"/>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500" b="1" kern="1200" dirty="0">
                          <a:solidFill>
                            <a:srgbClr val="418FDE"/>
                          </a:solidFill>
                          <a:latin typeface="+mj-lt"/>
                          <a:ea typeface="+mn-ea"/>
                          <a:cs typeface="+mn-cs"/>
                        </a:rPr>
                        <a:t>0,00 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0" kern="1200" dirty="0">
                          <a:solidFill>
                            <a:srgbClr val="418FDE"/>
                          </a:solidFill>
                          <a:latin typeface="+mj-lt"/>
                          <a:ea typeface="+mn-ea"/>
                          <a:cs typeface="+mn-cs"/>
                        </a:rPr>
                        <a:t>0,00 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rgbClr val="418FDE"/>
                          </a:solidFill>
                          <a:latin typeface="+mj-lt"/>
                          <a:ea typeface="+mn-ea"/>
                          <a:cs typeface="+mn-cs"/>
                        </a:rPr>
                        <a:t>SECTOR REACH</a:t>
                      </a:r>
                      <a:endParaRPr lang="en-US" sz="1600" b="1" kern="1200" dirty="0">
                        <a:solidFill>
                          <a:srgbClr val="418FDE"/>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500" b="1" kern="1200" dirty="0">
                          <a:solidFill>
                            <a:srgbClr val="418FDE"/>
                          </a:solidFill>
                          <a:latin typeface="+mj-lt"/>
                          <a:ea typeface="+mn-ea"/>
                          <a:cs typeface="+mn-cs"/>
                        </a:rPr>
                        <a:t>$000 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kern="1200" dirty="0">
                          <a:solidFill>
                            <a:srgbClr val="418FDE"/>
                          </a:solidFill>
                          <a:latin typeface="+mj-lt"/>
                          <a:ea typeface="+mn-ea"/>
                          <a:cs typeface="+mn-cs"/>
                        </a:rPr>
                        <a:t>00,0%</a:t>
                      </a:r>
                      <a:endParaRPr lang="en-GB" sz="1800" b="1" kern="1200" dirty="0">
                        <a:solidFill>
                          <a:srgbClr val="418FDE"/>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rgbClr val="418FDE"/>
                          </a:solidFill>
                          <a:latin typeface="+mj-lt"/>
                          <a:ea typeface="+mn-ea"/>
                          <a:cs typeface="+mn-cs"/>
                        </a:rPr>
                        <a:t>FUNDING COVERAGE</a:t>
                      </a:r>
                      <a:endParaRPr lang="en-US" sz="1600" b="1" kern="1200" dirty="0">
                        <a:solidFill>
                          <a:srgbClr val="418FDE"/>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3500" b="1" dirty="0">
                          <a:solidFill>
                            <a:srgbClr val="418FDE"/>
                          </a:solidFill>
                          <a:latin typeface="+mj-lt"/>
                        </a:rPr>
                        <a:t>00</a:t>
                      </a:r>
                      <a:endParaRPr lang="en-US" sz="3500" b="1" dirty="0">
                        <a:solidFill>
                          <a:srgbClr val="418FDE"/>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3500" b="1" dirty="0">
                          <a:solidFill>
                            <a:srgbClr val="418FDE"/>
                          </a:solidFill>
                          <a:latin typeface="+mj-lt"/>
                        </a:rPr>
                        <a:t>00</a:t>
                      </a:r>
                      <a:endParaRPr lang="en-US" sz="3500" b="1" dirty="0">
                        <a:solidFill>
                          <a:srgbClr val="418FDE"/>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4513663"/>
                  </a:ext>
                </a:extLst>
              </a:tr>
              <a:tr h="1409284">
                <a:tc>
                  <a:txBody>
                    <a:bodyPr/>
                    <a:lstStyle/>
                    <a:p>
                      <a:r>
                        <a:rPr lang="en-GB" sz="3500" b="1" i="0" dirty="0">
                          <a:latin typeface="+mj-lt"/>
                        </a:rPr>
                        <a:t>2025</a:t>
                      </a:r>
                      <a:endParaRPr lang="en-US" sz="3500" b="1" i="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500" b="1" kern="1200" dirty="0">
                          <a:solidFill>
                            <a:srgbClr val="418FDE"/>
                          </a:solidFill>
                          <a:latin typeface="+mj-lt"/>
                          <a:ea typeface="+mn-ea"/>
                          <a:cs typeface="+mn-cs"/>
                        </a:rPr>
                        <a:t>0,00 M</a:t>
                      </a:r>
                      <a:endParaRPr lang="en-US" sz="3500" b="1" kern="1200" dirty="0">
                        <a:solidFill>
                          <a:srgbClr val="418FDE"/>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500" b="1" kern="1200" dirty="0">
                          <a:solidFill>
                            <a:srgbClr val="418FDE"/>
                          </a:solidFill>
                          <a:latin typeface="+mj-lt"/>
                          <a:ea typeface="+mn-ea"/>
                          <a:cs typeface="+mn-cs"/>
                        </a:rPr>
                        <a:t>0,00 M</a:t>
                      </a:r>
                      <a:endParaRPr lang="en-US" sz="3500" b="1" kern="1200" dirty="0">
                        <a:solidFill>
                          <a:srgbClr val="418FDE"/>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500" b="1" kern="1200" dirty="0">
                          <a:solidFill>
                            <a:srgbClr val="418FDE"/>
                          </a:solidFill>
                          <a:latin typeface="+mj-lt"/>
                          <a:ea typeface="+mn-ea"/>
                          <a:cs typeface="+mn-cs"/>
                        </a:rPr>
                        <a:t>$000 M</a:t>
                      </a:r>
                      <a:endParaRPr lang="en-US" sz="3500" b="1" kern="1200" dirty="0">
                        <a:solidFill>
                          <a:srgbClr val="418FDE"/>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3500" b="1" dirty="0">
                          <a:solidFill>
                            <a:srgbClr val="418FDE"/>
                          </a:solidFill>
                          <a:latin typeface="+mj-lt"/>
                        </a:rPr>
                        <a:t>00</a:t>
                      </a:r>
                      <a:endParaRPr lang="en-US" sz="3500" b="1" dirty="0">
                        <a:solidFill>
                          <a:srgbClr val="418FDE"/>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3500" b="1" dirty="0">
                          <a:solidFill>
                            <a:srgbClr val="418FDE"/>
                          </a:solidFill>
                          <a:latin typeface="+mj-lt"/>
                        </a:rPr>
                        <a:t>00</a:t>
                      </a:r>
                      <a:endParaRPr lang="en-US" sz="3500" b="1" dirty="0">
                        <a:solidFill>
                          <a:srgbClr val="418FDE"/>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3299539"/>
                  </a:ext>
                </a:extLst>
              </a:tr>
            </a:tbl>
          </a:graphicData>
        </a:graphic>
      </p:graphicFrame>
      <p:sp>
        <p:nvSpPr>
          <p:cNvPr id="26" name="Title 1">
            <a:extLst>
              <a:ext uri="{FF2B5EF4-FFF2-40B4-BE49-F238E27FC236}">
                <a16:creationId xmlns:a16="http://schemas.microsoft.com/office/drawing/2014/main" id="{5465A0D3-1A1E-49CA-8083-93B5FE84A1BF}"/>
              </a:ext>
            </a:extLst>
          </p:cNvPr>
          <p:cNvSpPr>
            <a:spLocks noGrp="1"/>
          </p:cNvSpPr>
          <p:nvPr>
            <p:ph type="title"/>
          </p:nvPr>
        </p:nvSpPr>
        <p:spPr>
          <a:xfrm>
            <a:off x="388542" y="652581"/>
            <a:ext cx="7884317" cy="823912"/>
          </a:xfrm>
        </p:spPr>
        <p:txBody>
          <a:bodyPr lIns="0">
            <a:normAutofit/>
          </a:bodyPr>
          <a:lstStyle/>
          <a:p>
            <a:r>
              <a:rPr lang="en-GB" sz="3500" b="1" dirty="0">
                <a:solidFill>
                  <a:srgbClr val="418FDE"/>
                </a:solidFill>
              </a:rPr>
              <a:t>2025 SECTOR STRATEGY: KEY FIGURES</a:t>
            </a:r>
            <a:endParaRPr lang="en-US" sz="3500" b="1" dirty="0">
              <a:solidFill>
                <a:srgbClr val="418FDE"/>
              </a:solidFill>
            </a:endParaRPr>
          </a:p>
        </p:txBody>
      </p:sp>
      <p:cxnSp>
        <p:nvCxnSpPr>
          <p:cNvPr id="27" name="Straight Connector 26">
            <a:extLst>
              <a:ext uri="{FF2B5EF4-FFF2-40B4-BE49-F238E27FC236}">
                <a16:creationId xmlns:a16="http://schemas.microsoft.com/office/drawing/2014/main" id="{4E74E572-400E-4014-8DF5-1B42D0567D75}"/>
              </a:ext>
            </a:extLst>
          </p:cNvPr>
          <p:cNvCxnSpPr/>
          <p:nvPr/>
        </p:nvCxnSpPr>
        <p:spPr>
          <a:xfrm>
            <a:off x="401242" y="1582569"/>
            <a:ext cx="1275838" cy="0"/>
          </a:xfrm>
          <a:prstGeom prst="line">
            <a:avLst/>
          </a:prstGeom>
          <a:ln w="76200">
            <a:solidFill>
              <a:srgbClr val="00569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7E1F5E1-2A48-4957-AB48-1D4BA5B20983}"/>
              </a:ext>
            </a:extLst>
          </p:cNvPr>
          <p:cNvSpPr txBox="1"/>
          <p:nvPr/>
        </p:nvSpPr>
        <p:spPr>
          <a:xfrm>
            <a:off x="194271" y="138170"/>
            <a:ext cx="11803458" cy="369332"/>
          </a:xfrm>
          <a:prstGeom prst="rect">
            <a:avLst/>
          </a:prstGeom>
          <a:solidFill>
            <a:srgbClr val="FFFF00"/>
          </a:solidFill>
          <a:ln>
            <a:solidFill>
              <a:schemeClr val="bg1">
                <a:lumMod val="85000"/>
              </a:schemeClr>
            </a:solidFill>
          </a:ln>
        </p:spPr>
        <p:txBody>
          <a:bodyPr wrap="square" rtlCol="0">
            <a:spAutoFit/>
          </a:bodyPr>
          <a:lstStyle/>
          <a:p>
            <a:pPr algn="ctr"/>
            <a:r>
              <a:rPr lang="en-GB" dirty="0">
                <a:latin typeface="+mj-lt"/>
              </a:rPr>
              <a:t>THIS SLIDE WILL BE PREPARED BY OCHA FOR ALL SECTORS, BASED ON HNO, HRP, FTS AND QUARTERLY RESPONSE PRODUCT</a:t>
            </a:r>
            <a:endParaRPr lang="en-US" dirty="0">
              <a:latin typeface="+mj-lt"/>
            </a:endParaRPr>
          </a:p>
        </p:txBody>
      </p:sp>
    </p:spTree>
    <p:extLst>
      <p:ext uri="{BB962C8B-B14F-4D97-AF65-F5344CB8AC3E}">
        <p14:creationId xmlns:p14="http://schemas.microsoft.com/office/powerpoint/2010/main" val="376976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9">
            <a:extLst>
              <a:ext uri="{FF2B5EF4-FFF2-40B4-BE49-F238E27FC236}">
                <a16:creationId xmlns:a16="http://schemas.microsoft.com/office/drawing/2014/main" id="{BBBEE799-8945-4DA2-821F-871FC6D98C9B}"/>
              </a:ext>
            </a:extLst>
          </p:cNvPr>
          <p:cNvGraphicFramePr>
            <a:graphicFrameLocks noGrp="1"/>
          </p:cNvGraphicFramePr>
          <p:nvPr>
            <p:extLst>
              <p:ext uri="{D42A27DB-BD31-4B8C-83A1-F6EECF244321}">
                <p14:modId xmlns:p14="http://schemas.microsoft.com/office/powerpoint/2010/main" val="3820115718"/>
              </p:ext>
            </p:extLst>
          </p:nvPr>
        </p:nvGraphicFramePr>
        <p:xfrm>
          <a:off x="388542" y="2135985"/>
          <a:ext cx="11346260" cy="4339711"/>
        </p:xfrm>
        <a:graphic>
          <a:graphicData uri="http://schemas.openxmlformats.org/drawingml/2006/table">
            <a:tbl>
              <a:tblPr firstRow="1" bandRow="1">
                <a:tableStyleId>{5940675A-B579-460E-94D1-54222C63F5DA}</a:tableStyleId>
              </a:tblPr>
              <a:tblGrid>
                <a:gridCol w="4132658">
                  <a:extLst>
                    <a:ext uri="{9D8B030D-6E8A-4147-A177-3AD203B41FA5}">
                      <a16:colId xmlns:a16="http://schemas.microsoft.com/office/drawing/2014/main" val="186390612"/>
                    </a:ext>
                  </a:extLst>
                </a:gridCol>
                <a:gridCol w="2404534">
                  <a:extLst>
                    <a:ext uri="{9D8B030D-6E8A-4147-A177-3AD203B41FA5}">
                      <a16:colId xmlns:a16="http://schemas.microsoft.com/office/drawing/2014/main" val="2093938095"/>
                    </a:ext>
                  </a:extLst>
                </a:gridCol>
                <a:gridCol w="2404534">
                  <a:extLst>
                    <a:ext uri="{9D8B030D-6E8A-4147-A177-3AD203B41FA5}">
                      <a16:colId xmlns:a16="http://schemas.microsoft.com/office/drawing/2014/main" val="3015040910"/>
                    </a:ext>
                  </a:extLst>
                </a:gridCol>
                <a:gridCol w="2404534">
                  <a:extLst>
                    <a:ext uri="{9D8B030D-6E8A-4147-A177-3AD203B41FA5}">
                      <a16:colId xmlns:a16="http://schemas.microsoft.com/office/drawing/2014/main" val="2459443018"/>
                    </a:ext>
                  </a:extLst>
                </a:gridCol>
              </a:tblGrid>
              <a:tr h="1099711">
                <a:tc>
                  <a:txBody>
                    <a:bodyPr/>
                    <a:lstStyle/>
                    <a:p>
                      <a:endParaRPr lang="en-US"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2024 FUNDING REQUIREMENTS</a:t>
                      </a:r>
                      <a:endParaRPr lang="en-US" sz="20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2024 FUNDING</a:t>
                      </a:r>
                    </a:p>
                    <a:p>
                      <a:pPr algn="l"/>
                      <a:r>
                        <a:rPr lang="en-GB" sz="2000" b="1" dirty="0">
                          <a:latin typeface="+mj-lt"/>
                        </a:rPr>
                        <a:t>RECEIVED </a:t>
                      </a:r>
                      <a:r>
                        <a:rPr lang="en-GB" sz="2000" b="0" dirty="0">
                          <a:latin typeface="+mj-lt"/>
                        </a:rPr>
                        <a:t>[ESTIMATE</a:t>
                      </a:r>
                      <a:r>
                        <a:rPr lang="en-GB" sz="2000" b="0" kern="1200" dirty="0">
                          <a:solidFill>
                            <a:schemeClr val="tx1"/>
                          </a:solidFill>
                          <a:latin typeface="+mn-lt"/>
                          <a:ea typeface="+mn-ea"/>
                          <a:cs typeface="+mn-cs"/>
                        </a:rPr>
                        <a:t>]</a:t>
                      </a:r>
                      <a:endParaRPr lang="en-US" sz="2000" b="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000" b="1" dirty="0">
                          <a:latin typeface="+mj-lt"/>
                        </a:rPr>
                        <a:t>2025 FUNDING REQUIREMENTS</a:t>
                      </a:r>
                      <a:endParaRPr lang="en-US" sz="20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16100492"/>
                  </a:ext>
                </a:extLst>
              </a:tr>
              <a:tr h="1080000">
                <a:tc>
                  <a:txBody>
                    <a:bodyPr/>
                    <a:lstStyle/>
                    <a:p>
                      <a:r>
                        <a:rPr lang="en-GB" sz="3500" b="0" i="0" dirty="0">
                          <a:latin typeface="+mj-lt"/>
                        </a:rPr>
                        <a:t>XXX</a:t>
                      </a:r>
                      <a:endParaRPr lang="en-US" sz="3500" b="0" i="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kern="1200" dirty="0">
                          <a:solidFill>
                            <a:srgbClr val="418FDE"/>
                          </a:solidFill>
                          <a:latin typeface="+mj-lt"/>
                          <a:ea typeface="+mn-ea"/>
                          <a:cs typeface="+mn-cs"/>
                        </a:rPr>
                        <a:t>$000 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kern="1200" dirty="0">
                          <a:solidFill>
                            <a:srgbClr val="418FDE"/>
                          </a:solidFill>
                          <a:latin typeface="+mj-lt"/>
                          <a:ea typeface="+mn-ea"/>
                          <a:cs typeface="+mn-cs"/>
                        </a:rPr>
                        <a:t>$000 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4000" b="1" dirty="0">
                          <a:solidFill>
                            <a:srgbClr val="418FDE"/>
                          </a:solidFill>
                          <a:latin typeface="+mj-lt"/>
                        </a:rPr>
                        <a:t>00</a:t>
                      </a:r>
                      <a:endParaRPr lang="en-US" sz="4000" b="1" dirty="0">
                        <a:solidFill>
                          <a:srgbClr val="418FDE"/>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4513663"/>
                  </a:ext>
                </a:extLst>
              </a:tr>
              <a:tr h="1080000">
                <a:tc>
                  <a:txBody>
                    <a:bodyPr/>
                    <a:lstStyle/>
                    <a:p>
                      <a:r>
                        <a:rPr lang="en-GB" sz="3500" b="0" i="0" dirty="0">
                          <a:latin typeface="+mj-lt"/>
                        </a:rPr>
                        <a:t>YYY</a:t>
                      </a:r>
                      <a:endParaRPr lang="en-US" sz="3500" b="0" i="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kern="1200" dirty="0">
                          <a:solidFill>
                            <a:srgbClr val="418FDE"/>
                          </a:solidFill>
                          <a:latin typeface="+mj-lt"/>
                          <a:ea typeface="+mn-ea"/>
                          <a:cs typeface="+mn-cs"/>
                        </a:rPr>
                        <a:t>$000 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kern="1200" dirty="0">
                          <a:solidFill>
                            <a:srgbClr val="418FDE"/>
                          </a:solidFill>
                          <a:latin typeface="+mj-lt"/>
                          <a:ea typeface="+mn-ea"/>
                          <a:cs typeface="+mn-cs"/>
                        </a:rPr>
                        <a:t>$000 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4000" b="1" dirty="0">
                          <a:solidFill>
                            <a:srgbClr val="418FDE"/>
                          </a:solidFill>
                          <a:latin typeface="+mj-lt"/>
                        </a:rPr>
                        <a:t>00</a:t>
                      </a:r>
                      <a:endParaRPr lang="en-US" sz="4000" b="1" dirty="0">
                        <a:solidFill>
                          <a:srgbClr val="418FDE"/>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6665590"/>
                  </a:ext>
                </a:extLst>
              </a:tr>
              <a:tr h="1080000">
                <a:tc>
                  <a:txBody>
                    <a:bodyPr/>
                    <a:lstStyle/>
                    <a:p>
                      <a:r>
                        <a:rPr lang="en-GB" sz="3500" b="0" i="0" dirty="0">
                          <a:latin typeface="+mj-lt"/>
                        </a:rPr>
                        <a:t>ZZZ</a:t>
                      </a:r>
                      <a:endParaRPr lang="en-US" sz="3500" b="0" i="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kern="1200" dirty="0">
                          <a:solidFill>
                            <a:srgbClr val="418FDE"/>
                          </a:solidFill>
                          <a:latin typeface="+mj-lt"/>
                          <a:ea typeface="+mn-ea"/>
                          <a:cs typeface="+mn-cs"/>
                        </a:rPr>
                        <a:t>$000 M</a:t>
                      </a:r>
                      <a:endParaRPr lang="en-US" sz="4000" b="1" kern="1200" dirty="0">
                        <a:solidFill>
                          <a:srgbClr val="418FDE"/>
                        </a:solidFill>
                        <a:latin typeface="+mj-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kern="1200" dirty="0">
                          <a:solidFill>
                            <a:srgbClr val="418FDE"/>
                          </a:solidFill>
                          <a:latin typeface="+mj-lt"/>
                          <a:ea typeface="+mn-ea"/>
                          <a:cs typeface="+mn-cs"/>
                        </a:rPr>
                        <a:t>$000 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4000" b="1" dirty="0">
                          <a:solidFill>
                            <a:srgbClr val="418FDE"/>
                          </a:solidFill>
                          <a:latin typeface="+mj-lt"/>
                        </a:rPr>
                        <a:t>00</a:t>
                      </a:r>
                      <a:endParaRPr lang="en-US" sz="4000" b="1" dirty="0">
                        <a:solidFill>
                          <a:srgbClr val="418FDE"/>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3299539"/>
                  </a:ext>
                </a:extLst>
              </a:tr>
            </a:tbl>
          </a:graphicData>
        </a:graphic>
      </p:graphicFrame>
      <p:sp>
        <p:nvSpPr>
          <p:cNvPr id="26" name="Title 1">
            <a:extLst>
              <a:ext uri="{FF2B5EF4-FFF2-40B4-BE49-F238E27FC236}">
                <a16:creationId xmlns:a16="http://schemas.microsoft.com/office/drawing/2014/main" id="{5465A0D3-1A1E-49CA-8083-93B5FE84A1BF}"/>
              </a:ext>
            </a:extLst>
          </p:cNvPr>
          <p:cNvSpPr>
            <a:spLocks noGrp="1"/>
          </p:cNvSpPr>
          <p:nvPr>
            <p:ph type="title"/>
          </p:nvPr>
        </p:nvSpPr>
        <p:spPr>
          <a:xfrm>
            <a:off x="388542" y="619127"/>
            <a:ext cx="10901758" cy="823912"/>
          </a:xfrm>
        </p:spPr>
        <p:txBody>
          <a:bodyPr lIns="0">
            <a:normAutofit fontScale="90000"/>
          </a:bodyPr>
          <a:lstStyle/>
          <a:p>
            <a:r>
              <a:rPr lang="en-GB" sz="3500" b="1" dirty="0">
                <a:solidFill>
                  <a:srgbClr val="418FDE"/>
                </a:solidFill>
              </a:rPr>
              <a:t>SECTOR FINANCIAL REQUIREMENTS BY [geographic division/hub/province]</a:t>
            </a:r>
            <a:endParaRPr lang="en-US" sz="3500" b="1" dirty="0">
              <a:solidFill>
                <a:srgbClr val="418FDE"/>
              </a:solidFill>
            </a:endParaRPr>
          </a:p>
        </p:txBody>
      </p:sp>
      <p:cxnSp>
        <p:nvCxnSpPr>
          <p:cNvPr id="27" name="Straight Connector 26">
            <a:extLst>
              <a:ext uri="{FF2B5EF4-FFF2-40B4-BE49-F238E27FC236}">
                <a16:creationId xmlns:a16="http://schemas.microsoft.com/office/drawing/2014/main" id="{4E74E572-400E-4014-8DF5-1B42D0567D75}"/>
              </a:ext>
            </a:extLst>
          </p:cNvPr>
          <p:cNvCxnSpPr/>
          <p:nvPr/>
        </p:nvCxnSpPr>
        <p:spPr>
          <a:xfrm>
            <a:off x="401242" y="1582569"/>
            <a:ext cx="1275838" cy="0"/>
          </a:xfrm>
          <a:prstGeom prst="line">
            <a:avLst/>
          </a:prstGeom>
          <a:ln w="76200">
            <a:solidFill>
              <a:srgbClr val="00569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14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C38BFA3-13CA-4299-A4D4-9207C42FD273}"/>
              </a:ext>
            </a:extLst>
          </p:cNvPr>
          <p:cNvSpPr>
            <a:spLocks noGrp="1"/>
          </p:cNvSpPr>
          <p:nvPr>
            <p:ph type="title"/>
          </p:nvPr>
        </p:nvSpPr>
        <p:spPr>
          <a:xfrm>
            <a:off x="388542" y="619127"/>
            <a:ext cx="7884317" cy="823912"/>
          </a:xfrm>
        </p:spPr>
        <p:txBody>
          <a:bodyPr lIns="0">
            <a:normAutofit/>
          </a:bodyPr>
          <a:lstStyle/>
          <a:p>
            <a:r>
              <a:rPr lang="en-GB" sz="3500" b="1" dirty="0">
                <a:solidFill>
                  <a:srgbClr val="418FDE"/>
                </a:solidFill>
              </a:rPr>
              <a:t>2025 SECTOR PRIORITIZATION</a:t>
            </a:r>
            <a:endParaRPr lang="en-US" sz="3500" b="1" dirty="0">
              <a:solidFill>
                <a:srgbClr val="418FDE"/>
              </a:solidFill>
            </a:endParaRPr>
          </a:p>
        </p:txBody>
      </p:sp>
      <p:cxnSp>
        <p:nvCxnSpPr>
          <p:cNvPr id="11" name="Straight Connector 10">
            <a:extLst>
              <a:ext uri="{FF2B5EF4-FFF2-40B4-BE49-F238E27FC236}">
                <a16:creationId xmlns:a16="http://schemas.microsoft.com/office/drawing/2014/main" id="{7A54F8CD-EB9B-478F-9BE0-1152FEA263A3}"/>
              </a:ext>
            </a:extLst>
          </p:cNvPr>
          <p:cNvCxnSpPr/>
          <p:nvPr/>
        </p:nvCxnSpPr>
        <p:spPr>
          <a:xfrm>
            <a:off x="401242" y="1582569"/>
            <a:ext cx="1275838" cy="0"/>
          </a:xfrm>
          <a:prstGeom prst="line">
            <a:avLst/>
          </a:prstGeom>
          <a:ln w="76200">
            <a:solidFill>
              <a:srgbClr val="005691"/>
            </a:solidFill>
          </a:ln>
        </p:spPr>
        <p:style>
          <a:lnRef idx="1">
            <a:schemeClr val="accent1"/>
          </a:lnRef>
          <a:fillRef idx="0">
            <a:schemeClr val="accent1"/>
          </a:fillRef>
          <a:effectRef idx="0">
            <a:schemeClr val="accent1"/>
          </a:effectRef>
          <a:fontRef idx="minor">
            <a:schemeClr val="tx1"/>
          </a:fontRef>
        </p:style>
      </p:cxnSp>
      <p:sp>
        <p:nvSpPr>
          <p:cNvPr id="16" name="Text Placeholder 4">
            <a:extLst>
              <a:ext uri="{FF2B5EF4-FFF2-40B4-BE49-F238E27FC236}">
                <a16:creationId xmlns:a16="http://schemas.microsoft.com/office/drawing/2014/main" id="{F1A23A55-7CE6-4667-930F-AD3370AC737F}"/>
              </a:ext>
            </a:extLst>
          </p:cNvPr>
          <p:cNvSpPr txBox="1">
            <a:spLocks/>
          </p:cNvSpPr>
          <p:nvPr/>
        </p:nvSpPr>
        <p:spPr>
          <a:xfrm>
            <a:off x="496690" y="1859280"/>
            <a:ext cx="3630810" cy="51371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2200" dirty="0">
                <a:latin typeface="+mj-lt"/>
              </a:rPr>
              <a:t>PRIORITIZATION APPROACH</a:t>
            </a:r>
            <a:endParaRPr lang="en-US" sz="2200" dirty="0">
              <a:latin typeface="+mj-lt"/>
            </a:endParaRPr>
          </a:p>
        </p:txBody>
      </p:sp>
      <p:sp>
        <p:nvSpPr>
          <p:cNvPr id="17" name="Content Placeholder 5">
            <a:extLst>
              <a:ext uri="{FF2B5EF4-FFF2-40B4-BE49-F238E27FC236}">
                <a16:creationId xmlns:a16="http://schemas.microsoft.com/office/drawing/2014/main" id="{2225E348-0096-4E1B-A325-4831574969E9}"/>
              </a:ext>
            </a:extLst>
          </p:cNvPr>
          <p:cNvSpPr>
            <a:spLocks noGrp="1"/>
          </p:cNvSpPr>
          <p:nvPr>
            <p:ph sz="half" idx="2"/>
          </p:nvPr>
        </p:nvSpPr>
        <p:spPr>
          <a:xfrm>
            <a:off x="490142" y="2372995"/>
            <a:ext cx="5400000" cy="4149725"/>
          </a:xfrm>
        </p:spPr>
        <p:txBody>
          <a:bodyPr/>
          <a:lstStyle/>
          <a:p>
            <a:endParaRPr lang="en-US" dirty="0"/>
          </a:p>
        </p:txBody>
      </p:sp>
      <p:sp>
        <p:nvSpPr>
          <p:cNvPr id="18" name="Text Placeholder 6">
            <a:extLst>
              <a:ext uri="{FF2B5EF4-FFF2-40B4-BE49-F238E27FC236}">
                <a16:creationId xmlns:a16="http://schemas.microsoft.com/office/drawing/2014/main" id="{82DC9466-B67A-483E-BBCD-A41462D390C6}"/>
              </a:ext>
            </a:extLst>
          </p:cNvPr>
          <p:cNvSpPr txBox="1">
            <a:spLocks/>
          </p:cNvSpPr>
          <p:nvPr/>
        </p:nvSpPr>
        <p:spPr>
          <a:xfrm>
            <a:off x="6369050" y="1859280"/>
            <a:ext cx="3887391" cy="51371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2200" dirty="0">
                <a:latin typeface="+mj-lt"/>
              </a:rPr>
              <a:t>COST OF THE RESPONSE</a:t>
            </a:r>
            <a:endParaRPr lang="en-US" sz="2200" dirty="0">
              <a:latin typeface="+mj-lt"/>
            </a:endParaRPr>
          </a:p>
        </p:txBody>
      </p:sp>
      <p:sp>
        <p:nvSpPr>
          <p:cNvPr id="19" name="Content Placeholder 7">
            <a:extLst>
              <a:ext uri="{FF2B5EF4-FFF2-40B4-BE49-F238E27FC236}">
                <a16:creationId xmlns:a16="http://schemas.microsoft.com/office/drawing/2014/main" id="{CE15A395-177A-4001-B707-2A668A80E70C}"/>
              </a:ext>
            </a:extLst>
          </p:cNvPr>
          <p:cNvSpPr>
            <a:spLocks noGrp="1"/>
          </p:cNvSpPr>
          <p:nvPr>
            <p:ph sz="quarter" idx="4"/>
          </p:nvPr>
        </p:nvSpPr>
        <p:spPr>
          <a:xfrm>
            <a:off x="6369050" y="2372995"/>
            <a:ext cx="5400000" cy="4149725"/>
          </a:xfrm>
        </p:spPr>
        <p:txBody>
          <a:bodyPr/>
          <a:lstStyle/>
          <a:p>
            <a:endParaRPr lang="en-US" dirty="0"/>
          </a:p>
        </p:txBody>
      </p:sp>
    </p:spTree>
    <p:extLst>
      <p:ext uri="{BB962C8B-B14F-4D97-AF65-F5344CB8AC3E}">
        <p14:creationId xmlns:p14="http://schemas.microsoft.com/office/powerpoint/2010/main" val="4140354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C38BFA3-13CA-4299-A4D4-9207C42FD273}"/>
              </a:ext>
            </a:extLst>
          </p:cNvPr>
          <p:cNvSpPr>
            <a:spLocks noGrp="1"/>
          </p:cNvSpPr>
          <p:nvPr>
            <p:ph type="title"/>
          </p:nvPr>
        </p:nvSpPr>
        <p:spPr>
          <a:xfrm>
            <a:off x="388542" y="619127"/>
            <a:ext cx="9276158" cy="823912"/>
          </a:xfrm>
        </p:spPr>
        <p:txBody>
          <a:bodyPr lIns="0">
            <a:normAutofit fontScale="90000"/>
          </a:bodyPr>
          <a:lstStyle/>
          <a:p>
            <a:r>
              <a:rPr lang="en-GB" sz="3500" b="1" dirty="0">
                <a:solidFill>
                  <a:srgbClr val="418FDE"/>
                </a:solidFill>
              </a:rPr>
              <a:t>2025 PROJECTS COVERAGE AGAINST SECTOR SEVERITY</a:t>
            </a:r>
            <a:endParaRPr lang="en-US" sz="3500" b="1" dirty="0">
              <a:solidFill>
                <a:srgbClr val="418FDE"/>
              </a:solidFill>
            </a:endParaRPr>
          </a:p>
        </p:txBody>
      </p:sp>
      <p:cxnSp>
        <p:nvCxnSpPr>
          <p:cNvPr id="11" name="Straight Connector 10">
            <a:extLst>
              <a:ext uri="{FF2B5EF4-FFF2-40B4-BE49-F238E27FC236}">
                <a16:creationId xmlns:a16="http://schemas.microsoft.com/office/drawing/2014/main" id="{7A54F8CD-EB9B-478F-9BE0-1152FEA263A3}"/>
              </a:ext>
            </a:extLst>
          </p:cNvPr>
          <p:cNvCxnSpPr/>
          <p:nvPr/>
        </p:nvCxnSpPr>
        <p:spPr>
          <a:xfrm>
            <a:off x="401242" y="1582569"/>
            <a:ext cx="1275838" cy="0"/>
          </a:xfrm>
          <a:prstGeom prst="line">
            <a:avLst/>
          </a:prstGeom>
          <a:ln w="76200">
            <a:solidFill>
              <a:srgbClr val="005691"/>
            </a:solidFill>
          </a:ln>
        </p:spPr>
        <p:style>
          <a:lnRef idx="1">
            <a:schemeClr val="accent1"/>
          </a:lnRef>
          <a:fillRef idx="0">
            <a:schemeClr val="accent1"/>
          </a:fillRef>
          <a:effectRef idx="0">
            <a:schemeClr val="accent1"/>
          </a:effectRef>
          <a:fontRef idx="minor">
            <a:schemeClr val="tx1"/>
          </a:fontRef>
        </p:style>
      </p:cxnSp>
      <p:sp>
        <p:nvSpPr>
          <p:cNvPr id="16" name="Text Placeholder 4">
            <a:extLst>
              <a:ext uri="{FF2B5EF4-FFF2-40B4-BE49-F238E27FC236}">
                <a16:creationId xmlns:a16="http://schemas.microsoft.com/office/drawing/2014/main" id="{F1A23A55-7CE6-4667-930F-AD3370AC737F}"/>
              </a:ext>
            </a:extLst>
          </p:cNvPr>
          <p:cNvSpPr txBox="1">
            <a:spLocks/>
          </p:cNvSpPr>
          <p:nvPr/>
        </p:nvSpPr>
        <p:spPr>
          <a:xfrm>
            <a:off x="4280595" y="2806700"/>
            <a:ext cx="3630810" cy="1186815"/>
          </a:xfrm>
          <a:prstGeom prst="rect">
            <a:avLst/>
          </a:prstGeom>
          <a:solidFill>
            <a:schemeClr val="bg1">
              <a:lumMod val="95000"/>
            </a:schemeClr>
          </a:solidFill>
          <a:ln>
            <a:solidFill>
              <a:schemeClr val="bg1">
                <a:lumMod val="65000"/>
              </a:schemeClr>
            </a:solidFill>
          </a:ln>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sz="2200" b="0" dirty="0">
                <a:latin typeface="+mj-lt"/>
              </a:rPr>
              <a:t>MAP/INFOGRAPHIC</a:t>
            </a:r>
            <a:endParaRPr lang="en-US" sz="2200" b="0" dirty="0">
              <a:latin typeface="+mj-lt"/>
            </a:endParaRPr>
          </a:p>
        </p:txBody>
      </p:sp>
    </p:spTree>
    <p:extLst>
      <p:ext uri="{BB962C8B-B14F-4D97-AF65-F5344CB8AC3E}">
        <p14:creationId xmlns:p14="http://schemas.microsoft.com/office/powerpoint/2010/main" val="16775294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untry xmlns="fc749cf6-2fa5-469f-9513-669a5055685c" xsi:nil="true"/>
    <lcf76f155ced4ddcb4097134ff3c332f xmlns="fc749cf6-2fa5-469f-9513-669a5055685c">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37649155397944B18CE1B9093D6805" ma:contentTypeVersion="19" ma:contentTypeDescription="Create a new document." ma:contentTypeScope="" ma:versionID="c7945f24db1132283606847b5c29cc13">
  <xsd:schema xmlns:xsd="http://www.w3.org/2001/XMLSchema" xmlns:xs="http://www.w3.org/2001/XMLSchema" xmlns:p="http://schemas.microsoft.com/office/2006/metadata/properties" xmlns:ns2="fc749cf6-2fa5-469f-9513-669a5055685c" xmlns:ns3="8687d7a2-52f3-4734-bf71-7070c2f04360" xmlns:ns4="985ec44e-1bab-4c0b-9df0-6ba128686fc9" targetNamespace="http://schemas.microsoft.com/office/2006/metadata/properties" ma:root="true" ma:fieldsID="039800aea7c412fc2ba70ba34c67479c" ns2:_="" ns3:_="" ns4:_="">
    <xsd:import namespace="fc749cf6-2fa5-469f-9513-669a5055685c"/>
    <xsd:import namespace="8687d7a2-52f3-4734-bf71-7070c2f04360"/>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Country"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749cf6-2fa5-469f-9513-669a505568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Country" ma:index="18" nillable="true" ma:displayName="Country" ma:format="Dropdown" ma:internalName="Country">
      <xsd:simpleType>
        <xsd:restriction base="dms:Choice">
          <xsd:enumeration value="Myanmar"/>
          <xsd:enumeration value="Somalia"/>
          <xsd:enumeration value="Chad"/>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87d7a2-52f3-4734-bf71-7070c2f043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9cb0f1db-d67c-437c-acce-65608d149cc6}" ma:internalName="TaxCatchAll" ma:showField="CatchAllData" ma:web="8687d7a2-52f3-4734-bf71-7070c2f043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C6C5C8-90A8-4DEF-9FC3-CE8CC121F9AF}">
  <ds:schemaRefs>
    <ds:schemaRef ds:uri="829052ef-c800-455d-8892-97326978fa5f"/>
    <ds:schemaRef ds:uri="http://purl.org/dc/terms/"/>
    <ds:schemaRef ds:uri="http://schemas.microsoft.com/office/2006/documentManagement/types"/>
    <ds:schemaRef ds:uri="30814cc1-2b2f-4301-999a-029ca881037d"/>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 ds:uri="fc749cf6-2fa5-469f-9513-669a5055685c"/>
    <ds:schemaRef ds:uri="985ec44e-1bab-4c0b-9df0-6ba128686fc9"/>
  </ds:schemaRefs>
</ds:datastoreItem>
</file>

<file path=customXml/itemProps2.xml><?xml version="1.0" encoding="utf-8"?>
<ds:datastoreItem xmlns:ds="http://schemas.openxmlformats.org/officeDocument/2006/customXml" ds:itemID="{49C075D9-C4E2-4270-AA0F-1B50991DA49F}">
  <ds:schemaRefs>
    <ds:schemaRef ds:uri="http://schemas.microsoft.com/sharepoint/v3/contenttype/forms"/>
  </ds:schemaRefs>
</ds:datastoreItem>
</file>

<file path=customXml/itemProps3.xml><?xml version="1.0" encoding="utf-8"?>
<ds:datastoreItem xmlns:ds="http://schemas.openxmlformats.org/officeDocument/2006/customXml" ds:itemID="{DFEF03DE-49C3-4F5B-99A6-857C9371FD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749cf6-2fa5-469f-9513-669a5055685c"/>
    <ds:schemaRef ds:uri="8687d7a2-52f3-4734-bf71-7070c2f04360"/>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7516</TotalTime>
  <Words>502</Words>
  <Application>Microsoft Office PowerPoint</Application>
  <PresentationFormat>Widescreen</PresentationFormat>
  <Paragraphs>83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[SECTOR NAME]</vt:lpstr>
      <vt:lpstr>SECTOR RESPONSE IN 2024</vt:lpstr>
      <vt:lpstr>SECTOR RESPONSE IN 2024 vs. 2025 </vt:lpstr>
      <vt:lpstr>2025 SECTOR STRATEGY: KEY FIGURES</vt:lpstr>
      <vt:lpstr>SECTOR FINANCIAL REQUIREMENTS BY [geographic division/hub/province]</vt:lpstr>
      <vt:lpstr>2025 SECTOR PRIORITIZATION</vt:lpstr>
      <vt:lpstr>2025 PROJECTS COVERAGE AGAINST SECTOR SEVERITY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Inter-sectoral Assessment</dc:title>
  <dc:creator>Ben Van Parys/OCHA</dc:creator>
  <cp:lastModifiedBy>United Nations</cp:lastModifiedBy>
  <cp:revision>393</cp:revision>
  <dcterms:created xsi:type="dcterms:W3CDTF">2016-05-29T08:13:27Z</dcterms:created>
  <dcterms:modified xsi:type="dcterms:W3CDTF">2024-05-12T10:16:39Z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0x010100C837649155397944B18CE1B9093D6805</vt:lpwstr>
  </property>
  <property fmtid="{D5CDD505-2E9C-101B-9397-08002B2CF9AE}" pid="3" name="MediaServiceImageTags">
    <vt:lpwstr/>
  </property>
</Properties>
</file>